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350" r:id="rId3"/>
    <p:sldId id="257" r:id="rId4"/>
    <p:sldId id="322" r:id="rId5"/>
    <p:sldId id="323" r:id="rId6"/>
    <p:sldId id="324" r:id="rId7"/>
    <p:sldId id="325" r:id="rId8"/>
    <p:sldId id="326" r:id="rId9"/>
    <p:sldId id="328" r:id="rId10"/>
    <p:sldId id="268" r:id="rId11"/>
    <p:sldId id="329" r:id="rId12"/>
    <p:sldId id="330" r:id="rId13"/>
    <p:sldId id="331" r:id="rId14"/>
    <p:sldId id="332" r:id="rId15"/>
    <p:sldId id="333" r:id="rId16"/>
    <p:sldId id="334" r:id="rId17"/>
    <p:sldId id="351" r:id="rId18"/>
    <p:sldId id="335" r:id="rId19"/>
    <p:sldId id="336" r:id="rId20"/>
    <p:sldId id="337" r:id="rId21"/>
    <p:sldId id="294" r:id="rId22"/>
    <p:sldId id="258" r:id="rId23"/>
    <p:sldId id="338" r:id="rId24"/>
    <p:sldId id="260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279" r:id="rId35"/>
    <p:sldId id="348" r:id="rId36"/>
    <p:sldId id="349" r:id="rId37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0000FF"/>
    <a:srgbClr val="2F20E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36" autoAdjust="0"/>
    <p:restoredTop sz="91126" autoAdjust="0"/>
  </p:normalViewPr>
  <p:slideViewPr>
    <p:cSldViewPr>
      <p:cViewPr varScale="1">
        <p:scale>
          <a:sx n="63" d="100"/>
          <a:sy n="63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84E256-02F5-43B2-BCC2-7A5336DFAD6E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12D042-E83A-4B59-A339-2374D0B803B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378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D7D6D1-BD3D-48EB-82E2-670CC91EEB9D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6AF-B902-42D6-90EF-DF3FCF1A6250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0FE3-6253-4E41-B11D-47B03397CD7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E0AA-C57D-4C2A-A352-A56F656DDA43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DF46-2755-410C-BB71-A05D3B43F36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AB98-8C55-4782-B725-89F2482A8480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0308-DEFC-49F0-8DCA-2441F21D860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0B9F-144B-4684-A8EC-ABFCD6FA8464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C4A5-4521-457E-AA0D-B13682E5A3F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3286-EC0A-49B7-A6F1-4B9050E1378F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5263-0D28-4D21-8B2E-46A6BD6B63E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49DD-5E3C-4E75-A036-A73A40A6042F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8B7F-DCDC-4E52-BAFD-A750D6AD652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3BBD-6CA5-4D47-B597-2B3148C04EC6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5868-96A9-4BD3-8AD7-7C53EABA546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298BC-684D-4092-A416-5BD9AC67999D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8FED-D88A-4F09-B597-544413AE667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41EB-70B4-4783-92AF-A0131466D5E7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99E4A-685A-4711-B7DB-62DB81DB639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654E-2649-47B4-985D-BB3801F0A6D5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F815-5B07-41C9-BA17-FAE4437A90E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B557-55AB-40C8-8B83-BC12F2E74C64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6645-9CE3-4A10-AB2E-3EBD0F1F604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FBE757-8815-4667-9AB2-ADA9F52FA69D}" type="datetimeFigureOut">
              <a:rPr lang="ar-EG"/>
              <a:pPr>
                <a:defRPr/>
              </a:pPr>
              <a:t>08/08/1441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FFD6CD-EAF4-43FC-A2E8-8101303FCD6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32.wav"/><Relationship Id="rId7" Type="http://schemas.openxmlformats.org/officeDocument/2006/relationships/image" Target="../media/image13.jpe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audio" Target="../media/audio34.wav"/><Relationship Id="rId4" Type="http://schemas.openxmlformats.org/officeDocument/2006/relationships/audio" Target="../media/audio3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7" Type="http://schemas.openxmlformats.org/officeDocument/2006/relationships/image" Target="../media/image16.jpe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7" Type="http://schemas.openxmlformats.org/officeDocument/2006/relationships/image" Target="../media/image17.pn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18.pn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5.wav"/><Relationship Id="rId3" Type="http://schemas.openxmlformats.org/officeDocument/2006/relationships/audio" Target="../media/audio40.wav"/><Relationship Id="rId7" Type="http://schemas.openxmlformats.org/officeDocument/2006/relationships/audio" Target="../media/audio4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3.wav"/><Relationship Id="rId11" Type="http://schemas.openxmlformats.org/officeDocument/2006/relationships/image" Target="../media/image19.png"/><Relationship Id="rId5" Type="http://schemas.openxmlformats.org/officeDocument/2006/relationships/audio" Target="../media/audio42.wav"/><Relationship Id="rId10" Type="http://schemas.openxmlformats.org/officeDocument/2006/relationships/image" Target="../media/image10.jpeg"/><Relationship Id="rId4" Type="http://schemas.openxmlformats.org/officeDocument/2006/relationships/audio" Target="../media/audio41.wav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7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8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audio" Target="../media/audio4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0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2.wav"/><Relationship Id="rId2" Type="http://schemas.openxmlformats.org/officeDocument/2006/relationships/audio" Target="../media/audio5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4.wav"/><Relationship Id="rId2" Type="http://schemas.openxmlformats.org/officeDocument/2006/relationships/audio" Target="../media/audio5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audio" Target="../media/audio5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6.wav"/><Relationship Id="rId7" Type="http://schemas.openxmlformats.org/officeDocument/2006/relationships/image" Target="../media/image25.png"/><Relationship Id="rId2" Type="http://schemas.openxmlformats.org/officeDocument/2006/relationships/audio" Target="../media/audio5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audio" Target="../media/audio57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8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audio" Target="../media/audio59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0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1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audio" Target="../media/audio6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3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4.wav"/><Relationship Id="rId2" Type="http://schemas.openxmlformats.org/officeDocument/2006/relationships/audio" Target="../media/audio5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audio" Target="../media/audio65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66.wav"/><Relationship Id="rId7" Type="http://schemas.openxmlformats.org/officeDocument/2006/relationships/image" Target="../media/image31.png"/><Relationship Id="rId2" Type="http://schemas.openxmlformats.org/officeDocument/2006/relationships/audio" Target="../media/audio5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audio" Target="../media/audio67.wav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8.wav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audio" Target="../media/audio69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70.wav"/><Relationship Id="rId7" Type="http://schemas.openxmlformats.org/officeDocument/2006/relationships/image" Target="../media/image34.pn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audio" Target="../media/audio7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3.wav"/><Relationship Id="rId2" Type="http://schemas.openxmlformats.org/officeDocument/2006/relationships/audio" Target="../media/audio7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audio" Target="../media/audio7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5.wav"/><Relationship Id="rId2" Type="http://schemas.openxmlformats.org/officeDocument/2006/relationships/audio" Target="../media/audio7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audio" Target="../media/audio76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8.wav"/><Relationship Id="rId7" Type="http://schemas.openxmlformats.org/officeDocument/2006/relationships/image" Target="../media/image39.jpeg"/><Relationship Id="rId2" Type="http://schemas.openxmlformats.org/officeDocument/2006/relationships/audio" Target="../media/audio7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audio" Target="../media/audio79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0.wav"/><Relationship Id="rId2" Type="http://schemas.openxmlformats.org/officeDocument/2006/relationships/audio" Target="../media/audio77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7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3.wav"/><Relationship Id="rId5" Type="http://schemas.openxmlformats.org/officeDocument/2006/relationships/audio" Target="../media/audio82.wav"/><Relationship Id="rId4" Type="http://schemas.openxmlformats.org/officeDocument/2006/relationships/audio" Target="../media/audio8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13" Type="http://schemas.openxmlformats.org/officeDocument/2006/relationships/image" Target="../media/image9.png"/><Relationship Id="rId3" Type="http://schemas.openxmlformats.org/officeDocument/2006/relationships/audio" Target="../media/audio13.wav"/><Relationship Id="rId7" Type="http://schemas.openxmlformats.org/officeDocument/2006/relationships/audio" Target="../media/audio17.wav"/><Relationship Id="rId12" Type="http://schemas.openxmlformats.org/officeDocument/2006/relationships/audio" Target="../media/audio22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audio" Target="../media/audio21.wav"/><Relationship Id="rId5" Type="http://schemas.openxmlformats.org/officeDocument/2006/relationships/audio" Target="../media/audio15.wav"/><Relationship Id="rId15" Type="http://schemas.openxmlformats.org/officeDocument/2006/relationships/image" Target="../media/image11.jpeg"/><Relationship Id="rId10" Type="http://schemas.openxmlformats.org/officeDocument/2006/relationships/audio" Target="../media/audio20.wav"/><Relationship Id="rId4" Type="http://schemas.openxmlformats.org/officeDocument/2006/relationships/audio" Target="../media/audio14.wav"/><Relationship Id="rId9" Type="http://schemas.openxmlformats.org/officeDocument/2006/relationships/audio" Target="../media/audio19.wav"/><Relationship Id="rId1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13" Type="http://schemas.openxmlformats.org/officeDocument/2006/relationships/image" Target="../media/image11.jpeg"/><Relationship Id="rId3" Type="http://schemas.openxmlformats.org/officeDocument/2006/relationships/audio" Target="../media/audio23.wav"/><Relationship Id="rId7" Type="http://schemas.openxmlformats.org/officeDocument/2006/relationships/audio" Target="../media/audio27.wav"/><Relationship Id="rId12" Type="http://schemas.openxmlformats.org/officeDocument/2006/relationships/image" Target="../media/image10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6.wav"/><Relationship Id="rId11" Type="http://schemas.openxmlformats.org/officeDocument/2006/relationships/image" Target="../media/image9.png"/><Relationship Id="rId5" Type="http://schemas.openxmlformats.org/officeDocument/2006/relationships/audio" Target="../media/audio25.wav"/><Relationship Id="rId10" Type="http://schemas.openxmlformats.org/officeDocument/2006/relationships/audio" Target="../media/audio30.wav"/><Relationship Id="rId4" Type="http://schemas.openxmlformats.org/officeDocument/2006/relationships/audio" Target="../media/audio24.wav"/><Relationship Id="rId9" Type="http://schemas.openxmlformats.org/officeDocument/2006/relationships/audio" Target="../media/audio2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2806700" y="365125"/>
            <a:ext cx="3529013" cy="16240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9" name="Picture 8" descr="fol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473624"/>
            <a:ext cx="5763963" cy="29077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Flowchart: Alternate Process 9"/>
          <p:cNvSpPr/>
          <p:nvPr/>
        </p:nvSpPr>
        <p:spPr>
          <a:xfrm>
            <a:off x="2217399" y="4201646"/>
            <a:ext cx="4817275" cy="1507748"/>
          </a:xfrm>
          <a:prstGeom prst="flowChartAlternateProcess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78038" y="4548188"/>
            <a:ext cx="5089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EG" sz="5400" b="1" dirty="0" smtClean="0">
                <a:solidFill>
                  <a:srgbClr val="0000FF"/>
                </a:solidFill>
                <a:latin typeface="+mn-lt"/>
                <a:cs typeface="+mn-cs"/>
              </a:rPr>
              <a:t>ع</a:t>
            </a:r>
            <a:r>
              <a:rPr lang="ar-SA" sz="5400" b="1" dirty="0" err="1" smtClean="0">
                <a:solidFill>
                  <a:srgbClr val="0000FF"/>
                </a:solidFill>
                <a:latin typeface="+mn-lt"/>
                <a:cs typeface="+mn-cs"/>
              </a:rPr>
              <a:t>لاقات</a:t>
            </a:r>
            <a:r>
              <a:rPr lang="ar-SA" sz="5400" b="1" dirty="0" smtClean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ar-SA" sz="5400" b="1" dirty="0">
                <a:solidFill>
                  <a:srgbClr val="0000FF"/>
                </a:solidFill>
                <a:latin typeface="+mn-lt"/>
                <a:cs typeface="+mn-cs"/>
              </a:rPr>
              <a:t>لونية</a:t>
            </a:r>
            <a:endParaRPr lang="ar-SA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083 - arcade game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لاقات لوني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لاقات لوني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لاقات لوني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ive - 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0"/>
            <a:ext cx="42830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11863" y="115888"/>
            <a:ext cx="2754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FFFF00"/>
                </a:solidFill>
                <a:latin typeface="Calibri" pitchFamily="34" charset="0"/>
              </a:rPr>
              <a:t>خصائص </a:t>
            </a:r>
            <a:r>
              <a:rPr lang="ar-SA" sz="3600" b="1" dirty="0" smtClean="0">
                <a:solidFill>
                  <a:srgbClr val="FFFF00"/>
                </a:solidFill>
                <a:latin typeface="Calibri" pitchFamily="34" charset="0"/>
              </a:rPr>
              <a:t>اللون</a:t>
            </a:r>
            <a:r>
              <a:rPr lang="ar-EG" sz="3600" b="1" dirty="0" err="1" smtClean="0">
                <a:solidFill>
                  <a:srgbClr val="FFFF00"/>
                </a:solidFill>
                <a:latin typeface="Calibri" pitchFamily="34" charset="0"/>
              </a:rPr>
              <a:t>:</a:t>
            </a:r>
            <a:endParaRPr lang="en-US" sz="3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Flowchart: Card 6"/>
          <p:cNvSpPr/>
          <p:nvPr/>
        </p:nvSpPr>
        <p:spPr>
          <a:xfrm>
            <a:off x="928688" y="2571750"/>
            <a:ext cx="7027862" cy="2873375"/>
          </a:xfrm>
          <a:prstGeom prst="flowChartPunchedCard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0125" y="2746920"/>
            <a:ext cx="69294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1- كنه </a:t>
            </a:r>
            <a:r>
              <a:rPr lang="ar-SA" sz="4000" b="1" dirty="0" err="1">
                <a:solidFill>
                  <a:srgbClr val="002060"/>
                </a:solidFill>
                <a:latin typeface="Calibri" pitchFamily="34" charset="0"/>
              </a:rPr>
              <a:t>اللون </a:t>
            </a:r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(مدلول اللون): وهي الصفة التي يتميز </a:t>
            </a:r>
            <a:r>
              <a:rPr lang="ar-SA" sz="4000" b="1" dirty="0" err="1">
                <a:solidFill>
                  <a:srgbClr val="002060"/>
                </a:solidFill>
                <a:latin typeface="Calibri" pitchFamily="34" charset="0"/>
              </a:rPr>
              <a:t>بها</a:t>
            </a:r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 كل</a:t>
            </a:r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لون عن </a:t>
            </a:r>
            <a:r>
              <a:rPr lang="ar-SA" sz="4000" b="1" dirty="0" smtClean="0">
                <a:solidFill>
                  <a:srgbClr val="002060"/>
                </a:solidFill>
                <a:latin typeface="Calibri" pitchFamily="34" charset="0"/>
              </a:rPr>
              <a:t>الآخر </a:t>
            </a:r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كأن </a:t>
            </a:r>
            <a:r>
              <a:rPr lang="ar-SA" sz="4000" b="1" dirty="0" smtClean="0">
                <a:solidFill>
                  <a:srgbClr val="002060"/>
                </a:solidFill>
                <a:latin typeface="Calibri" pitchFamily="34" charset="0"/>
              </a:rPr>
              <a:t>نقول </a:t>
            </a:r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لون أصفر أو أخضر أو </a:t>
            </a:r>
            <a:r>
              <a:rPr lang="ar-SA" sz="4000" b="1" dirty="0" smtClean="0">
                <a:solidFill>
                  <a:srgbClr val="002060"/>
                </a:solidFill>
                <a:latin typeface="Calibri" pitchFamily="34" charset="0"/>
              </a:rPr>
              <a:t>أحمر</a:t>
            </a:r>
            <a:r>
              <a:rPr lang="ar-EG" sz="4000" b="1" dirty="0" err="1" smtClean="0">
                <a:solidFill>
                  <a:srgbClr val="002060"/>
                </a:solidFill>
                <a:latin typeface="Calibri" pitchFamily="34" charset="0"/>
              </a:rPr>
              <a:t>،</a:t>
            </a:r>
            <a:r>
              <a:rPr lang="ar-SA" sz="4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4000" b="1" dirty="0" err="1">
                <a:solidFill>
                  <a:srgbClr val="002060"/>
                </a:solidFill>
                <a:latin typeface="Calibri" pitchFamily="34" charset="0"/>
              </a:rPr>
              <a:t>شكل </a:t>
            </a:r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(18</a:t>
            </a:r>
            <a:r>
              <a:rPr lang="ar-SA" sz="4000" b="1" dirty="0" err="1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r>
              <a:rPr lang="ar-EG" sz="4000" b="1" dirty="0" err="1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3492500" y="1196975"/>
            <a:ext cx="5310188" cy="752475"/>
          </a:xfrm>
          <a:prstGeom prst="round1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92500" y="1230313"/>
            <a:ext cx="5160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latin typeface="Calibri" pitchFamily="34" charset="0"/>
              </a:rPr>
              <a:t>لكل لون ثلاثة خصائص </a:t>
            </a:r>
            <a:r>
              <a:rPr lang="ar-SA" sz="3600" b="1" dirty="0" smtClean="0">
                <a:latin typeface="Calibri" pitchFamily="34" charset="0"/>
              </a:rPr>
              <a:t>وهي</a:t>
            </a:r>
            <a:r>
              <a:rPr lang="ar-EG" sz="3600" b="1" dirty="0" err="1" smtClean="0">
                <a:latin typeface="Calibri" pitchFamily="34" charset="0"/>
              </a:rPr>
              <a:t>: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صائص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صائص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كل لون ثلاثة خصائص و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كل لون ثلاثة خصائص و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كنة اللون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كنة اللون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Drive - 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0"/>
            <a:ext cx="42830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6011863" y="115888"/>
            <a:ext cx="2754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FFFF00"/>
                </a:solidFill>
                <a:latin typeface="Calibri" pitchFamily="34" charset="0"/>
              </a:rPr>
              <a:t>خصائص </a:t>
            </a:r>
            <a:r>
              <a:rPr lang="ar-SA" sz="3600" b="1" dirty="0" smtClean="0">
                <a:solidFill>
                  <a:srgbClr val="FFFF00"/>
                </a:solidFill>
                <a:latin typeface="Calibri" pitchFamily="34" charset="0"/>
              </a:rPr>
              <a:t>اللون</a:t>
            </a:r>
            <a:r>
              <a:rPr lang="ar-EG" sz="3600" b="1" dirty="0" err="1" smtClean="0">
                <a:solidFill>
                  <a:srgbClr val="FFFF00"/>
                </a:solidFill>
                <a:latin typeface="Calibri" pitchFamily="34" charset="0"/>
              </a:rPr>
              <a:t>:</a:t>
            </a:r>
            <a:endParaRPr lang="en-US" sz="3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3492500" y="1196975"/>
            <a:ext cx="5310188" cy="752475"/>
          </a:xfrm>
          <a:prstGeom prst="round1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2293" name="TextBox 13"/>
          <p:cNvSpPr txBox="1">
            <a:spLocks noChangeArrowheads="1"/>
          </p:cNvSpPr>
          <p:nvPr/>
        </p:nvSpPr>
        <p:spPr bwMode="auto">
          <a:xfrm>
            <a:off x="3492500" y="1230313"/>
            <a:ext cx="5160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latin typeface="Calibri" pitchFamily="34" charset="0"/>
              </a:rPr>
              <a:t>لكل لون ثلاثة خصائص </a:t>
            </a:r>
            <a:r>
              <a:rPr lang="ar-SA" sz="3600" b="1" dirty="0" smtClean="0">
                <a:latin typeface="Calibri" pitchFamily="34" charset="0"/>
              </a:rPr>
              <a:t>وهي</a:t>
            </a:r>
            <a:r>
              <a:rPr lang="ar-EG" sz="3600" b="1" dirty="0" err="1" smtClean="0">
                <a:latin typeface="Calibri" pitchFamily="34" charset="0"/>
              </a:rPr>
              <a:t>: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757488"/>
            <a:ext cx="6769100" cy="1608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124075" y="5157788"/>
            <a:ext cx="5040313" cy="9350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1050" y="5292725"/>
            <a:ext cx="4824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>
                <a:latin typeface="Calibri" pitchFamily="34" charset="0"/>
              </a:rPr>
              <a:t>شكل (18) مسميات بعض الألوان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18) مسميات بعض الأل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18) مسميات بعض الأل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18) مسميات بعض الأل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Drive - 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0"/>
            <a:ext cx="42830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6011863" y="115888"/>
            <a:ext cx="2754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FFFF00"/>
                </a:solidFill>
                <a:latin typeface="Calibri" pitchFamily="34" charset="0"/>
              </a:rPr>
              <a:t>خصائص </a:t>
            </a:r>
            <a:r>
              <a:rPr lang="ar-SA" sz="3600" b="1" dirty="0" smtClean="0">
                <a:solidFill>
                  <a:srgbClr val="FFFF00"/>
                </a:solidFill>
                <a:latin typeface="Calibri" pitchFamily="34" charset="0"/>
              </a:rPr>
              <a:t>اللون</a:t>
            </a:r>
            <a:r>
              <a:rPr lang="ar-EG" sz="3600" b="1" dirty="0" err="1" smtClean="0">
                <a:solidFill>
                  <a:srgbClr val="FFFF00"/>
                </a:solidFill>
                <a:latin typeface="Calibri" pitchFamily="34" charset="0"/>
              </a:rPr>
              <a:t>:</a:t>
            </a:r>
            <a:endParaRPr lang="en-US" sz="3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3492500" y="1196975"/>
            <a:ext cx="5310188" cy="752475"/>
          </a:xfrm>
          <a:prstGeom prst="round1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3492500" y="1230313"/>
            <a:ext cx="5160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latin typeface="Calibri" pitchFamily="34" charset="0"/>
              </a:rPr>
              <a:t>لكل لون ثلاثة خصائص </a:t>
            </a:r>
            <a:r>
              <a:rPr lang="ar-SA" sz="3600" b="1" dirty="0" smtClean="0">
                <a:latin typeface="Calibri" pitchFamily="34" charset="0"/>
              </a:rPr>
              <a:t>وهي</a:t>
            </a:r>
            <a:r>
              <a:rPr lang="ar-EG" sz="3600" b="1" dirty="0" err="1" smtClean="0">
                <a:latin typeface="Calibri" pitchFamily="34" charset="0"/>
              </a:rPr>
              <a:t>: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" name="Flowchart: Card 9"/>
          <p:cNvSpPr/>
          <p:nvPr/>
        </p:nvSpPr>
        <p:spPr>
          <a:xfrm>
            <a:off x="928688" y="2786063"/>
            <a:ext cx="7027862" cy="2659062"/>
          </a:xfrm>
          <a:prstGeom prst="flowChartPunchedCard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99951" y="3105542"/>
            <a:ext cx="69564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  <a:latin typeface="Calibri" pitchFamily="34" charset="0"/>
              </a:rPr>
              <a:t>2- قيمة </a:t>
            </a:r>
            <a:r>
              <a:rPr lang="ar-SA" sz="4400" b="1" dirty="0" err="1">
                <a:solidFill>
                  <a:srgbClr val="002060"/>
                </a:solidFill>
                <a:latin typeface="Calibri" pitchFamily="34" charset="0"/>
              </a:rPr>
              <a:t>اللون </a:t>
            </a:r>
            <a:r>
              <a:rPr lang="ar-SA" sz="4400" b="1" dirty="0">
                <a:solidFill>
                  <a:srgbClr val="002060"/>
                </a:solidFill>
                <a:latin typeface="Calibri" pitchFamily="34" charset="0"/>
              </a:rPr>
              <a:t>(درجة اللون): كأن نقول هذا اللون فاتح أو </a:t>
            </a:r>
            <a:r>
              <a:rPr lang="ar-SA" sz="4400" b="1" dirty="0" smtClean="0">
                <a:solidFill>
                  <a:srgbClr val="002060"/>
                </a:solidFill>
                <a:latin typeface="Calibri" pitchFamily="34" charset="0"/>
              </a:rPr>
              <a:t>غامق</a:t>
            </a:r>
            <a:r>
              <a:rPr lang="ar-EG" sz="4400" b="1" dirty="0" err="1" smtClean="0">
                <a:solidFill>
                  <a:srgbClr val="002060"/>
                </a:solidFill>
                <a:latin typeface="Calibri" pitchFamily="34" charset="0"/>
              </a:rPr>
              <a:t>،</a:t>
            </a:r>
            <a:r>
              <a:rPr lang="ar-SA" sz="4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4400" b="1" dirty="0" err="1">
                <a:solidFill>
                  <a:srgbClr val="002060"/>
                </a:solidFill>
                <a:latin typeface="Calibri" pitchFamily="34" charset="0"/>
              </a:rPr>
              <a:t>شكل </a:t>
            </a:r>
            <a:r>
              <a:rPr lang="ar-SA" sz="4400" b="1" dirty="0">
                <a:solidFill>
                  <a:srgbClr val="002060"/>
                </a:solidFill>
                <a:latin typeface="Calibri" pitchFamily="34" charset="0"/>
              </a:rPr>
              <a:t>(19</a:t>
            </a:r>
            <a:r>
              <a:rPr lang="ar-SA" sz="4400" b="1" dirty="0" err="1">
                <a:solidFill>
                  <a:srgbClr val="002060"/>
                </a:solidFill>
                <a:latin typeface="Calibri" pitchFamily="34" charset="0"/>
              </a:rPr>
              <a:t>).</a:t>
            </a:r>
            <a:endParaRPr lang="en-US" sz="4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قيمة اللون (درجة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قيمة اللون (درجة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rive - 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0"/>
            <a:ext cx="42830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6011863" y="115888"/>
            <a:ext cx="2754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FFFF00"/>
                </a:solidFill>
                <a:latin typeface="Calibri" pitchFamily="34" charset="0"/>
              </a:rPr>
              <a:t>خصائص </a:t>
            </a:r>
            <a:r>
              <a:rPr lang="ar-SA" sz="3600" b="1" dirty="0" smtClean="0">
                <a:solidFill>
                  <a:srgbClr val="FFFF00"/>
                </a:solidFill>
                <a:latin typeface="Calibri" pitchFamily="34" charset="0"/>
              </a:rPr>
              <a:t>اللون</a:t>
            </a:r>
            <a:r>
              <a:rPr lang="ar-EG" sz="3600" b="1" dirty="0" err="1" smtClean="0">
                <a:solidFill>
                  <a:srgbClr val="FFFF00"/>
                </a:solidFill>
                <a:latin typeface="Calibri" pitchFamily="34" charset="0"/>
              </a:rPr>
              <a:t>:</a:t>
            </a:r>
            <a:endParaRPr lang="en-US" sz="3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3492500" y="1196975"/>
            <a:ext cx="5310188" cy="752475"/>
          </a:xfrm>
          <a:prstGeom prst="round1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3492500" y="1230313"/>
            <a:ext cx="5160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latin typeface="Calibri" pitchFamily="34" charset="0"/>
              </a:rPr>
              <a:t>لكل لون ثلاثة خصائص </a:t>
            </a:r>
            <a:r>
              <a:rPr lang="ar-SA" sz="3600" b="1" dirty="0" smtClean="0">
                <a:latin typeface="Calibri" pitchFamily="34" charset="0"/>
              </a:rPr>
              <a:t>وهي</a:t>
            </a:r>
            <a:r>
              <a:rPr lang="ar-EG" sz="3600" b="1" dirty="0" err="1" smtClean="0">
                <a:latin typeface="Calibri" pitchFamily="34" charset="0"/>
              </a:rPr>
              <a:t>: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075" y="5157788"/>
            <a:ext cx="5040313" cy="935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1050" y="5292725"/>
            <a:ext cx="4824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solidFill>
                  <a:srgbClr val="002060"/>
                </a:solidFill>
                <a:latin typeface="Calibri" pitchFamily="34" charset="0"/>
              </a:rPr>
              <a:t>شكل (19) معادلات لونية</a:t>
            </a:r>
            <a:endParaRPr lang="en-US" sz="32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2286000"/>
            <a:ext cx="828675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19) معادلات لو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19) معادلات لو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19) معادلات لو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Drive - 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0"/>
            <a:ext cx="42830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6011863" y="115888"/>
            <a:ext cx="2754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FFFF00"/>
                </a:solidFill>
                <a:latin typeface="Calibri" pitchFamily="34" charset="0"/>
              </a:rPr>
              <a:t>خصائص </a:t>
            </a:r>
            <a:r>
              <a:rPr lang="ar-SA" sz="3600" b="1" dirty="0" smtClean="0">
                <a:solidFill>
                  <a:srgbClr val="FFFF00"/>
                </a:solidFill>
                <a:latin typeface="Calibri" pitchFamily="34" charset="0"/>
              </a:rPr>
              <a:t>اللون</a:t>
            </a:r>
            <a:r>
              <a:rPr lang="ar-EG" sz="3600" b="1" dirty="0" err="1" smtClean="0">
                <a:solidFill>
                  <a:srgbClr val="FFFF00"/>
                </a:solidFill>
                <a:latin typeface="Calibri" pitchFamily="34" charset="0"/>
              </a:rPr>
              <a:t>:</a:t>
            </a:r>
            <a:endParaRPr lang="en-US" sz="3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3492500" y="1196975"/>
            <a:ext cx="5310188" cy="752475"/>
          </a:xfrm>
          <a:prstGeom prst="round1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3492500" y="1230313"/>
            <a:ext cx="5160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latin typeface="Calibri" pitchFamily="34" charset="0"/>
              </a:rPr>
              <a:t>لكل لون ثلاثة خصائص </a:t>
            </a:r>
            <a:r>
              <a:rPr lang="ar-SA" sz="3600" b="1" dirty="0" smtClean="0">
                <a:latin typeface="Calibri" pitchFamily="34" charset="0"/>
              </a:rPr>
              <a:t>وهي</a:t>
            </a:r>
            <a:r>
              <a:rPr lang="ar-EG" sz="3600" b="1" dirty="0" err="1" smtClean="0">
                <a:latin typeface="Calibri" pitchFamily="34" charset="0"/>
              </a:rPr>
              <a:t>: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" name="Flowchart: Card 9"/>
          <p:cNvSpPr/>
          <p:nvPr/>
        </p:nvSpPr>
        <p:spPr>
          <a:xfrm>
            <a:off x="642938" y="2714625"/>
            <a:ext cx="7313612" cy="2730500"/>
          </a:xfrm>
          <a:prstGeom prst="flowChartPunchedCard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12626" y="2924944"/>
            <a:ext cx="7143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b="1" dirty="0">
                <a:solidFill>
                  <a:srgbClr val="002060"/>
                </a:solidFill>
                <a:latin typeface="Calibri" pitchFamily="34" charset="0"/>
              </a:rPr>
              <a:t>3- شدة </a:t>
            </a:r>
            <a:r>
              <a:rPr lang="ar-SA" sz="4800" b="1" dirty="0" err="1">
                <a:solidFill>
                  <a:srgbClr val="002060"/>
                </a:solidFill>
                <a:latin typeface="Calibri" pitchFamily="34" charset="0"/>
              </a:rPr>
              <a:t>اللون </a:t>
            </a:r>
            <a:r>
              <a:rPr lang="ar-SA" sz="4800" b="1" dirty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ar-SA" sz="4800" b="1" dirty="0" err="1">
                <a:solidFill>
                  <a:srgbClr val="002060"/>
                </a:solidFill>
                <a:latin typeface="Calibri" pitchFamily="34" charset="0"/>
              </a:rPr>
              <a:t>نصوع</a:t>
            </a:r>
            <a:r>
              <a:rPr lang="ar-SA" sz="4800" b="1" dirty="0">
                <a:solidFill>
                  <a:srgbClr val="002060"/>
                </a:solidFill>
                <a:latin typeface="Calibri" pitchFamily="34" charset="0"/>
              </a:rPr>
              <a:t> اللون): وهي نقاء اللون دون أي إضافات </a:t>
            </a:r>
            <a:r>
              <a:rPr lang="ar-SA" sz="4800" b="1" dirty="0" smtClean="0">
                <a:solidFill>
                  <a:srgbClr val="002060"/>
                </a:solidFill>
                <a:latin typeface="Calibri" pitchFamily="34" charset="0"/>
              </a:rPr>
              <a:t>أخرى</a:t>
            </a:r>
            <a:r>
              <a:rPr lang="ar-EG" sz="4800" b="1" dirty="0" err="1" smtClean="0">
                <a:solidFill>
                  <a:srgbClr val="002060"/>
                </a:solidFill>
                <a:latin typeface="Calibri" pitchFamily="34" charset="0"/>
              </a:rPr>
              <a:t>،</a:t>
            </a:r>
            <a:r>
              <a:rPr lang="ar-SA" sz="4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4800" b="1" dirty="0" err="1">
                <a:solidFill>
                  <a:srgbClr val="002060"/>
                </a:solidFill>
                <a:latin typeface="Calibri" pitchFamily="34" charset="0"/>
              </a:rPr>
              <a:t>شكل </a:t>
            </a:r>
            <a:r>
              <a:rPr lang="ar-SA" sz="4800" b="1" dirty="0">
                <a:solidFill>
                  <a:srgbClr val="002060"/>
                </a:solidFill>
                <a:latin typeface="Calibri" pitchFamily="34" charset="0"/>
              </a:rPr>
              <a:t>(20</a:t>
            </a:r>
            <a:r>
              <a:rPr lang="ar-SA" sz="4800" b="1" dirty="0" err="1">
                <a:solidFill>
                  <a:srgbClr val="002060"/>
                </a:solidFill>
                <a:latin typeface="Calibri" pitchFamily="34" charset="0"/>
              </a:rPr>
              <a:t>).</a:t>
            </a:r>
            <a:endParaRPr lang="en-US" sz="48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دة اللون (نصوع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دة اللون (نصوع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rive - 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0"/>
            <a:ext cx="42830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6011863" y="115888"/>
            <a:ext cx="2754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solidFill>
                  <a:srgbClr val="FFFF00"/>
                </a:solidFill>
                <a:latin typeface="Calibri" pitchFamily="34" charset="0"/>
              </a:rPr>
              <a:t>خصائص اللون:</a:t>
            </a:r>
            <a:endParaRPr lang="en-US" sz="36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3492500" y="1196975"/>
            <a:ext cx="5310188" cy="752475"/>
          </a:xfrm>
          <a:prstGeom prst="round1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3492500" y="1230313"/>
            <a:ext cx="5160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>
                <a:latin typeface="Calibri" pitchFamily="34" charset="0"/>
              </a:rPr>
              <a:t>لكل لون ثلاثة خصائص وهي: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075" y="5805488"/>
            <a:ext cx="5040313" cy="792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11413" y="5940425"/>
            <a:ext cx="4392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>
                <a:latin typeface="Calibri" pitchFamily="34" charset="0"/>
              </a:rPr>
              <a:t>شكل (20) بعض ال</a:t>
            </a:r>
            <a:r>
              <a:rPr lang="ar-EG" sz="3200" b="1">
                <a:latin typeface="Calibri" pitchFamily="34" charset="0"/>
              </a:rPr>
              <a:t>أ</a:t>
            </a:r>
            <a:r>
              <a:rPr lang="ar-SA" sz="3200" b="1">
                <a:latin typeface="Calibri" pitchFamily="34" charset="0"/>
              </a:rPr>
              <a:t>لوان النقية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6450" y="2244725"/>
            <a:ext cx="49911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0) بعض الزلوان النق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0) بعض الزلوان النق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0) بعض الزلوان النق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itor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0"/>
            <a:ext cx="34147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rot="-10545812" flipH="1" flipV="1">
            <a:off x="6572250" y="304800"/>
            <a:ext cx="2300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3600" b="1">
                <a:solidFill>
                  <a:srgbClr val="0000FF"/>
                </a:solidFill>
                <a:latin typeface="Calibri" pitchFamily="34" charset="0"/>
              </a:rPr>
              <a:t>نشاط (</a:t>
            </a:r>
            <a:r>
              <a:rPr lang="ar-EG" sz="3600" b="1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ar-SA" sz="3600" b="1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ar-SA" sz="4000">
              <a:solidFill>
                <a:srgbClr val="0000FF"/>
              </a:solidFill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1259632" y="476672"/>
            <a:ext cx="4464496" cy="1080120"/>
          </a:xfrm>
          <a:prstGeom prst="teardrop">
            <a:avLst>
              <a:gd name="adj" fmla="val 89732"/>
            </a:avLst>
          </a:prstGeom>
          <a:blipFill>
            <a:blip r:embed="rId10" cstate="print">
              <a:lum contrast="40000"/>
            </a:blip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35163" y="590550"/>
            <a:ext cx="407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سمي الألوان </a:t>
            </a:r>
            <a:r>
              <a:rPr lang="ar-SA" sz="4000" b="1" dirty="0" smtClean="0">
                <a:solidFill>
                  <a:srgbClr val="002060"/>
                </a:solidFill>
                <a:latin typeface="Calibri" pitchFamily="34" charset="0"/>
              </a:rPr>
              <a:t>التالية</a:t>
            </a:r>
            <a:r>
              <a:rPr lang="ar-EG" sz="4000" b="1" dirty="0" err="1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en-US" sz="4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2714625"/>
            <a:ext cx="7070725" cy="3005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215063" y="4868863"/>
            <a:ext cx="1871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solidFill>
                  <a:srgbClr val="C00000"/>
                </a:solidFill>
              </a:rPr>
              <a:t>بنفسجي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714750" y="4868863"/>
            <a:ext cx="1871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solidFill>
                  <a:srgbClr val="C00000"/>
                </a:solidFill>
                <a:latin typeface="Calibri" pitchFamily="34" charset="0"/>
              </a:rPr>
              <a:t>بني</a:t>
            </a:r>
            <a:endParaRPr lang="en-US" sz="4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200150" y="4868863"/>
            <a:ext cx="1871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solidFill>
                  <a:srgbClr val="C00000"/>
                </a:solidFill>
                <a:latin typeface="Calibri" pitchFamily="34" charset="0"/>
              </a:rPr>
              <a:t>رمادي</a:t>
            </a:r>
            <a:endParaRPr lang="en-US" sz="4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cached_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سمي الألوان التا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سمي الألوان التا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بنفسج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ب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رماد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2"/>
          <p:cNvSpPr/>
          <p:nvPr/>
        </p:nvSpPr>
        <p:spPr>
          <a:xfrm>
            <a:off x="1785938" y="2143125"/>
            <a:ext cx="5184775" cy="1743075"/>
          </a:xfrm>
          <a:prstGeom prst="round1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/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1763688" y="2132856"/>
            <a:ext cx="50387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5400" b="1" dirty="0">
                <a:solidFill>
                  <a:srgbClr val="800000"/>
                </a:solidFill>
                <a:latin typeface="Calibri" pitchFamily="34" charset="0"/>
              </a:rPr>
              <a:t>تأثير اللون على </a:t>
            </a:r>
            <a:r>
              <a:rPr lang="ar-SA" sz="5400" b="1" dirty="0" smtClean="0">
                <a:solidFill>
                  <a:srgbClr val="800000"/>
                </a:solidFill>
                <a:latin typeface="Calibri" pitchFamily="34" charset="0"/>
              </a:rPr>
              <a:t>اللون</a:t>
            </a:r>
            <a:r>
              <a:rPr lang="ar-EG" sz="5400" b="1" dirty="0" err="1" smtClean="0">
                <a:solidFill>
                  <a:srgbClr val="800000"/>
                </a:solidFill>
                <a:latin typeface="Calibri" pitchFamily="34" charset="0"/>
              </a:rPr>
              <a:t>:</a:t>
            </a:r>
            <a:endParaRPr lang="en-US" sz="54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أثير اللون على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أثير اللون على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ard 6"/>
          <p:cNvSpPr/>
          <p:nvPr/>
        </p:nvSpPr>
        <p:spPr>
          <a:xfrm>
            <a:off x="857250" y="1357313"/>
            <a:ext cx="7559675" cy="3929062"/>
          </a:xfrm>
          <a:prstGeom prst="flowChartPunchedCard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5824" y="1800919"/>
            <a:ext cx="7574607" cy="35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يتأثر اللون عندما يحاط بغيره من </a:t>
            </a:r>
            <a:r>
              <a:rPr lang="ar-SA" sz="3600" b="1" dirty="0" smtClean="0">
                <a:solidFill>
                  <a:srgbClr val="0000FF"/>
                </a:solidFill>
                <a:latin typeface="Calibri" pitchFamily="34" charset="0"/>
              </a:rPr>
              <a:t>الألوان 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فمثلًا عندما نحيط اللون الأصفر باللون الرمادي يصبح اللون الأصفر أكثر </a:t>
            </a:r>
            <a:r>
              <a:rPr lang="ar-SA" sz="3600" b="1" dirty="0" smtClean="0">
                <a:solidFill>
                  <a:srgbClr val="0000FF"/>
                </a:solidFill>
                <a:latin typeface="Calibri" pitchFamily="34" charset="0"/>
              </a:rPr>
              <a:t>وضوحًا 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وكلما كان اللون الرمادي أغمق زاد وضوح اللون </a:t>
            </a:r>
            <a:r>
              <a:rPr lang="ar-SA" sz="3600" b="1" dirty="0" smtClean="0">
                <a:solidFill>
                  <a:srgbClr val="0000FF"/>
                </a:solidFill>
                <a:latin typeface="Calibri" pitchFamily="34" charset="0"/>
              </a:rPr>
              <a:t>الأصفر 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على عكس اللون الأزرق </a:t>
            </a:r>
            <a:r>
              <a:rPr lang="ar-SA" sz="3600" b="1" dirty="0" err="1">
                <a:solidFill>
                  <a:srgbClr val="0000FF"/>
                </a:solidFill>
                <a:latin typeface="Calibri" pitchFamily="34" charset="0"/>
              </a:rPr>
              <a:t>شكل 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(21، 22</a:t>
            </a:r>
            <a:r>
              <a:rPr lang="ar-SA" sz="3600" b="1" dirty="0" err="1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ar-EG" sz="3600" b="1" dirty="0" err="1" smtClean="0">
                <a:solidFill>
                  <a:srgbClr val="0000FF"/>
                </a:solidFill>
                <a:latin typeface="Calibri" pitchFamily="34" charset="0"/>
              </a:rPr>
              <a:t>،</a:t>
            </a:r>
            <a:r>
              <a:rPr lang="ar-SA" sz="36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ar-SA" sz="3600" b="1" dirty="0" err="1">
                <a:solidFill>
                  <a:srgbClr val="0000FF"/>
                </a:solidFill>
                <a:latin typeface="Calibri" pitchFamily="34" charset="0"/>
              </a:rPr>
              <a:t>وشكل 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(23</a:t>
            </a:r>
            <a:r>
              <a:rPr lang="ar-SA" sz="3600" b="1" dirty="0" err="1">
                <a:solidFill>
                  <a:srgbClr val="0000FF"/>
                </a:solidFill>
                <a:latin typeface="Calibri" pitchFamily="34" charset="0"/>
              </a:rPr>
              <a:t>).</a:t>
            </a:r>
            <a:endParaRPr lang="en-US" sz="36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تأثر اللون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تأثر اللون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063" y="1808163"/>
            <a:ext cx="8342312" cy="242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580063" y="5013325"/>
            <a:ext cx="2808287" cy="1511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80063" y="5027613"/>
            <a:ext cx="2952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latin typeface="Calibri" pitchFamily="34" charset="0"/>
              </a:rPr>
              <a:t>شكل (21) تأثير اللون الرمادي على الأصفر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38" y="4929188"/>
            <a:ext cx="2808287" cy="1512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14438" y="4929188"/>
            <a:ext cx="2952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latin typeface="Calibri" pitchFamily="34" charset="0"/>
              </a:rPr>
              <a:t>شكل (22) تأثير اللون الرمادي على الأزرق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1) تأثير اللون الرمادي على الأصف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1) تأثير اللون الرمادي على الأصف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شكل (22) تأثير اللون الرمادي على الأزر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1) تأثير اللون الرمادي على الأصف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شكل (22) تأثير اللون الرمادي على الأزر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ning_sign_128.pn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571625" y="2071688"/>
            <a:ext cx="62293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379608">
            <a:off x="2706688" y="2425700"/>
            <a:ext cx="3927475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398178">
            <a:off x="2703513" y="2628900"/>
            <a:ext cx="39528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6000" b="1" dirty="0">
                <a:solidFill>
                  <a:srgbClr val="800000"/>
                </a:solidFill>
                <a:latin typeface="Calibri" pitchFamily="34" charset="0"/>
              </a:rPr>
              <a:t>تعريف </a:t>
            </a:r>
            <a:r>
              <a:rPr lang="ar-SA" sz="6000" b="1" dirty="0" smtClean="0">
                <a:solidFill>
                  <a:srgbClr val="800000"/>
                </a:solidFill>
                <a:latin typeface="Calibri" pitchFamily="34" charset="0"/>
              </a:rPr>
              <a:t>اللون</a:t>
            </a:r>
            <a:r>
              <a:rPr lang="ar-EG" sz="6000" b="1" dirty="0" err="1" smtClean="0">
                <a:solidFill>
                  <a:srgbClr val="800000"/>
                </a:solidFill>
                <a:latin typeface="Calibri" pitchFamily="34" charset="0"/>
              </a:rPr>
              <a:t>:</a:t>
            </a:r>
            <a:endParaRPr lang="en-US" sz="60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عريف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عريف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عريف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8625" y="4926013"/>
            <a:ext cx="3835400" cy="1512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43213" y="4941888"/>
            <a:ext cx="40322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latin typeface="Calibri" pitchFamily="34" charset="0"/>
              </a:rPr>
              <a:t>شكل (23) تأثير اللون على اللون وتأثر كل لون بالألوان المحيطة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412750"/>
            <a:ext cx="7715250" cy="443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23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23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23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 Defaul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62063"/>
            <a:ext cx="9756775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35100" y="2897188"/>
            <a:ext cx="61610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>
                <a:solidFill>
                  <a:srgbClr val="FFFF00"/>
                </a:solidFill>
                <a:latin typeface="Calibri" pitchFamily="34" charset="0"/>
              </a:rPr>
              <a:t>لوحة للطالبة هبه بغلف الصف الثالث الابتدائي</a:t>
            </a:r>
            <a:endParaRPr lang="ar-EG" sz="40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لوحة للطالبة هبه بغلف الص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لوحة للطالبة هبه بغلف الص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otaci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-242888"/>
            <a:ext cx="3563937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rot="282697">
            <a:off x="6464300" y="628650"/>
            <a:ext cx="197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latin typeface="Calibri" pitchFamily="34" charset="0"/>
              </a:rPr>
              <a:t>نشاط (3)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7" name="Flowchart: Manual Input 6"/>
          <p:cNvSpPr/>
          <p:nvPr/>
        </p:nvSpPr>
        <p:spPr>
          <a:xfrm>
            <a:off x="714375" y="1643063"/>
            <a:ext cx="7786688" cy="3429000"/>
          </a:xfrm>
          <a:prstGeom prst="flowChartManualInpu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28688" y="2214563"/>
            <a:ext cx="73580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6000" b="1">
                <a:solidFill>
                  <a:srgbClr val="C00000"/>
                </a:solidFill>
                <a:latin typeface="Calibri" pitchFamily="34" charset="0"/>
              </a:rPr>
              <a:t>في الشكل التالي لون الدائرة باللون الأحمر والمربع باللون الأخضر.</a:t>
            </a:r>
            <a:endParaRPr lang="en-US" sz="6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ي الشكل التالي لون الدائ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ي الشكل التالي لون الدائ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otaci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-242888"/>
            <a:ext cx="3563937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 rot="282697">
            <a:off x="6464300" y="628650"/>
            <a:ext cx="197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latin typeface="Calibri" pitchFamily="34" charset="0"/>
              </a:rPr>
              <a:t>نشاط (3)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7" name="Flowchart: Manual Input 6"/>
          <p:cNvSpPr/>
          <p:nvPr/>
        </p:nvSpPr>
        <p:spPr>
          <a:xfrm>
            <a:off x="1979613" y="4724400"/>
            <a:ext cx="6161087" cy="1646238"/>
          </a:xfrm>
          <a:prstGeom prst="flowChartManualInpu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51050" y="5243513"/>
            <a:ext cx="59769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>
                <a:latin typeface="Calibri" pitchFamily="34" charset="0"/>
              </a:rPr>
              <a:t>ماذا تلاحظ؟</a:t>
            </a:r>
            <a:endParaRPr lang="en-US" sz="3200">
              <a:latin typeface="Calibri" pitchFamily="34" charset="0"/>
            </a:endParaRPr>
          </a:p>
          <a:p>
            <a:r>
              <a:rPr lang="ar-SA" sz="3200">
                <a:latin typeface="Calibri" pitchFamily="34" charset="0"/>
              </a:rPr>
              <a:t>....................</a:t>
            </a:r>
            <a:r>
              <a:rPr lang="ar-EG" sz="3200">
                <a:latin typeface="Calibri" pitchFamily="34" charset="0"/>
              </a:rPr>
              <a:t>....................</a:t>
            </a:r>
            <a:endParaRPr lang="en-US" sz="32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1268413"/>
            <a:ext cx="3678237" cy="302418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963863" y="5649913"/>
            <a:ext cx="453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solidFill>
                  <a:srgbClr val="800000"/>
                </a:solidFill>
                <a:latin typeface="Calibri" pitchFamily="34" charset="0"/>
              </a:rPr>
              <a:t>زيادة وضوح اللون الأحمر</a:t>
            </a:r>
            <a:endParaRPr lang="en-US" sz="400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857500" y="1214438"/>
            <a:ext cx="3786188" cy="3143250"/>
          </a:xfrm>
          <a:prstGeom prst="rect">
            <a:avLst/>
          </a:prstGeom>
          <a:solidFill>
            <a:srgbClr val="4E612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3429000" y="1785938"/>
            <a:ext cx="2665413" cy="1816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p:transition>
    <p:wheel spokes="3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ذا تلاح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ذا تلاح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ذا تلاح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زيادة وضوح اللون الاحم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49275"/>
            <a:ext cx="36718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56325" y="909638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التوافق </a:t>
            </a:r>
            <a:r>
              <a:rPr lang="ar-SA" sz="3600" b="1" dirty="0" smtClean="0">
                <a:solidFill>
                  <a:srgbClr val="0000FF"/>
                </a:solidFill>
                <a:latin typeface="Calibri" pitchFamily="34" charset="0"/>
              </a:rPr>
              <a:t>اللوني</a:t>
            </a:r>
            <a:r>
              <a:rPr lang="ar-EG" sz="3600" b="1" dirty="0" err="1" smtClean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ar-EG" sz="36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Flowchart: Manual Input 5"/>
          <p:cNvSpPr/>
          <p:nvPr/>
        </p:nvSpPr>
        <p:spPr>
          <a:xfrm>
            <a:off x="1258888" y="2924175"/>
            <a:ext cx="6697662" cy="2305050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3350" y="3429000"/>
            <a:ext cx="64817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هو تقارب الألوان وتتمثل في الألوان المتجاورة في الدائرة </a:t>
            </a:r>
            <a:r>
              <a:rPr lang="ar-SA" sz="3200" b="1" dirty="0" smtClean="0">
                <a:solidFill>
                  <a:srgbClr val="C00000"/>
                </a:solidFill>
                <a:latin typeface="Calibri" pitchFamily="34" charset="0"/>
              </a:rPr>
              <a:t>اللونية</a:t>
            </a:r>
            <a:r>
              <a:rPr lang="ar-EG" sz="3200" b="1" dirty="0" err="1" smtClean="0">
                <a:solidFill>
                  <a:srgbClr val="C00000"/>
                </a:solidFill>
                <a:latin typeface="Calibri" pitchFamily="34" charset="0"/>
              </a:rPr>
              <a:t>،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ar-SA" sz="3200" b="1" dirty="0" err="1">
                <a:solidFill>
                  <a:srgbClr val="C00000"/>
                </a:solidFill>
                <a:latin typeface="Calibri" pitchFamily="34" charset="0"/>
              </a:rPr>
              <a:t>شكل </a:t>
            </a:r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(24</a:t>
            </a:r>
            <a:r>
              <a:rPr lang="ar-SA" sz="3200" b="1" dirty="0" err="1">
                <a:solidFill>
                  <a:srgbClr val="C00000"/>
                </a:solidFill>
                <a:latin typeface="Calibri" pitchFamily="34" charset="0"/>
              </a:rPr>
              <a:t>).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توافق اللو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توافق اللو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و تقارب الألوان وتتمثل ف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و تقارب الألوان وتتمثل ف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49275"/>
            <a:ext cx="36718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156325" y="909638"/>
            <a:ext cx="2447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>
                <a:solidFill>
                  <a:srgbClr val="0000FF"/>
                </a:solidFill>
                <a:latin typeface="Calibri" pitchFamily="34" charset="0"/>
              </a:rPr>
              <a:t>التوافق اللوني</a:t>
            </a:r>
            <a:endParaRPr lang="ar-EG" sz="3600" b="1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1844675"/>
            <a:ext cx="3338513" cy="2652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643188" y="5072063"/>
            <a:ext cx="3948112" cy="865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14625" y="5286375"/>
            <a:ext cx="3671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 dirty="0" err="1">
                <a:latin typeface="Calibri" pitchFamily="34" charset="0"/>
              </a:rPr>
              <a:t>شكل </a:t>
            </a:r>
            <a:r>
              <a:rPr lang="ar-SA" sz="2800" b="1" dirty="0">
                <a:latin typeface="Calibri" pitchFamily="34" charset="0"/>
              </a:rPr>
              <a:t>(24) التوافق </a:t>
            </a:r>
            <a:r>
              <a:rPr lang="ar-SA" sz="2800" b="1" dirty="0" smtClean="0">
                <a:latin typeface="Calibri" pitchFamily="34" charset="0"/>
              </a:rPr>
              <a:t>اللوني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4) التوافق اللو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4) التوافق اللو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4) التوافق اللو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549275"/>
            <a:ext cx="58324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16463" y="909638"/>
            <a:ext cx="3887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 err="1">
                <a:solidFill>
                  <a:srgbClr val="0000FF"/>
                </a:solidFill>
                <a:latin typeface="Calibri" pitchFamily="34" charset="0"/>
              </a:rPr>
              <a:t>التباين </a:t>
            </a:r>
            <a:r>
              <a:rPr lang="ar-SA" sz="3200" b="1" dirty="0">
                <a:solidFill>
                  <a:srgbClr val="0000FF"/>
                </a:solidFill>
                <a:latin typeface="Calibri" pitchFamily="34" charset="0"/>
              </a:rPr>
              <a:t>(التضاد) </a:t>
            </a:r>
            <a:r>
              <a:rPr lang="ar-SA" sz="3200" b="1" dirty="0" smtClean="0">
                <a:solidFill>
                  <a:srgbClr val="0000FF"/>
                </a:solidFill>
                <a:latin typeface="Calibri" pitchFamily="34" charset="0"/>
              </a:rPr>
              <a:t>اللوني</a:t>
            </a:r>
            <a:r>
              <a:rPr lang="ar-EG" sz="3200" b="1" dirty="0" err="1" smtClean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32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Flowchart: Manual Input 5"/>
          <p:cNvSpPr/>
          <p:nvPr/>
        </p:nvSpPr>
        <p:spPr>
          <a:xfrm>
            <a:off x="1258888" y="2852738"/>
            <a:ext cx="6697662" cy="3240087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3350" y="3429000"/>
            <a:ext cx="64817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>
                <a:solidFill>
                  <a:srgbClr val="800000"/>
                </a:solidFill>
                <a:latin typeface="Calibri" pitchFamily="34" charset="0"/>
              </a:rPr>
              <a:t>هو اختلاف الألوان عند </a:t>
            </a:r>
            <a:r>
              <a:rPr lang="ar-SA" sz="3200" b="1" dirty="0" smtClean="0">
                <a:solidFill>
                  <a:srgbClr val="800000"/>
                </a:solidFill>
                <a:latin typeface="Calibri" pitchFamily="34" charset="0"/>
              </a:rPr>
              <a:t>تجاورها </a:t>
            </a:r>
            <a:r>
              <a:rPr lang="ar-SA" sz="3200" b="1" dirty="0">
                <a:solidFill>
                  <a:srgbClr val="800000"/>
                </a:solidFill>
                <a:latin typeface="Calibri" pitchFamily="34" charset="0"/>
              </a:rPr>
              <a:t>وتزداد قوة التباين عند ارتفاع زيادة </a:t>
            </a:r>
            <a:r>
              <a:rPr lang="ar-SA" sz="3200" b="1" dirty="0" smtClean="0">
                <a:solidFill>
                  <a:srgbClr val="800000"/>
                </a:solidFill>
                <a:latin typeface="Calibri" pitchFamily="34" charset="0"/>
              </a:rPr>
              <a:t>الاختلاف </a:t>
            </a:r>
            <a:r>
              <a:rPr lang="ar-SA" sz="3200" b="1" dirty="0">
                <a:solidFill>
                  <a:srgbClr val="800000"/>
                </a:solidFill>
                <a:latin typeface="Calibri" pitchFamily="34" charset="0"/>
              </a:rPr>
              <a:t>وتتمثل في تجاور الأبيض مع </a:t>
            </a:r>
            <a:r>
              <a:rPr lang="ar-SA" sz="3200" b="1" dirty="0" smtClean="0">
                <a:solidFill>
                  <a:srgbClr val="800000"/>
                </a:solidFill>
                <a:latin typeface="Calibri" pitchFamily="34" charset="0"/>
              </a:rPr>
              <a:t>الأسود </a:t>
            </a:r>
            <a:r>
              <a:rPr lang="ar-SA" sz="3200" b="1" dirty="0">
                <a:solidFill>
                  <a:srgbClr val="800000"/>
                </a:solidFill>
                <a:latin typeface="Calibri" pitchFamily="34" charset="0"/>
              </a:rPr>
              <a:t>والغامق مع الفاتح من نفس </a:t>
            </a:r>
            <a:r>
              <a:rPr lang="ar-SA" sz="3200" b="1" dirty="0" smtClean="0">
                <a:solidFill>
                  <a:srgbClr val="800000"/>
                </a:solidFill>
                <a:latin typeface="Calibri" pitchFamily="34" charset="0"/>
              </a:rPr>
              <a:t>اللون </a:t>
            </a:r>
            <a:r>
              <a:rPr lang="ar-SA" sz="3200" b="1" dirty="0">
                <a:solidFill>
                  <a:srgbClr val="800000"/>
                </a:solidFill>
                <a:latin typeface="Calibri" pitchFamily="34" charset="0"/>
              </a:rPr>
              <a:t>والألوان المتقابلة في الدائرة </a:t>
            </a:r>
            <a:r>
              <a:rPr lang="ar-SA" sz="3200" b="1" dirty="0" smtClean="0">
                <a:solidFill>
                  <a:srgbClr val="800000"/>
                </a:solidFill>
                <a:latin typeface="Calibri" pitchFamily="34" charset="0"/>
              </a:rPr>
              <a:t>اللونية</a:t>
            </a:r>
            <a:r>
              <a:rPr lang="ar-EG" sz="3200" b="1" dirty="0" err="1" smtClean="0">
                <a:solidFill>
                  <a:srgbClr val="800000"/>
                </a:solidFill>
                <a:latin typeface="Calibri" pitchFamily="34" charset="0"/>
              </a:rPr>
              <a:t>،</a:t>
            </a:r>
            <a:r>
              <a:rPr lang="ar-SA" sz="32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ar-SA" sz="3200" b="1" dirty="0" err="1">
                <a:solidFill>
                  <a:srgbClr val="800000"/>
                </a:solidFill>
                <a:latin typeface="Calibri" pitchFamily="34" charset="0"/>
              </a:rPr>
              <a:t>شكل </a:t>
            </a:r>
            <a:r>
              <a:rPr lang="ar-SA" sz="3200" b="1" dirty="0">
                <a:solidFill>
                  <a:srgbClr val="800000"/>
                </a:solidFill>
                <a:latin typeface="Calibri" pitchFamily="34" charset="0"/>
              </a:rPr>
              <a:t>(25</a:t>
            </a:r>
            <a:r>
              <a:rPr lang="ar-SA" sz="3200" b="1" dirty="0" err="1">
                <a:solidFill>
                  <a:srgbClr val="800000"/>
                </a:solidFill>
                <a:latin typeface="Calibri" pitchFamily="34" charset="0"/>
              </a:rPr>
              <a:t>).</a:t>
            </a:r>
            <a:endParaRPr lang="en-US" sz="32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تباين التضاد اللو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تباين التضاد اللو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و اختلاف الألوان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و اختلاف الألوان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49275"/>
            <a:ext cx="58324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16463" y="909638"/>
            <a:ext cx="3887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 err="1">
                <a:solidFill>
                  <a:srgbClr val="0000FF"/>
                </a:solidFill>
                <a:latin typeface="Calibri" pitchFamily="34" charset="0"/>
              </a:rPr>
              <a:t>التباين </a:t>
            </a:r>
            <a:r>
              <a:rPr lang="ar-SA" sz="3200" b="1" dirty="0">
                <a:solidFill>
                  <a:srgbClr val="0000FF"/>
                </a:solidFill>
                <a:latin typeface="Calibri" pitchFamily="34" charset="0"/>
              </a:rPr>
              <a:t>(التضاد) </a:t>
            </a:r>
            <a:r>
              <a:rPr lang="ar-SA" sz="3200" b="1" dirty="0" smtClean="0">
                <a:solidFill>
                  <a:srgbClr val="0000FF"/>
                </a:solidFill>
                <a:latin typeface="Calibri" pitchFamily="34" charset="0"/>
              </a:rPr>
              <a:t>اللوني</a:t>
            </a:r>
            <a:r>
              <a:rPr lang="ar-EG" sz="3200" b="1" dirty="0" err="1" smtClean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en-US" sz="32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2100" y="5084763"/>
            <a:ext cx="3948113" cy="865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87675" y="5281613"/>
            <a:ext cx="36718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latin typeface="Calibri" pitchFamily="34" charset="0"/>
              </a:rPr>
              <a:t>شكل (25) التباين اللوني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5150" y="2000250"/>
            <a:ext cx="326707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شكل 25 التباين اللو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شكل 25 التباين اللو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شكل 25 التباين اللو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otaci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-242888"/>
            <a:ext cx="3563937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rot="282697">
            <a:off x="6464300" y="628650"/>
            <a:ext cx="197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latin typeface="Calibri" pitchFamily="34" charset="0"/>
              </a:rPr>
              <a:t>نشاط (</a:t>
            </a:r>
            <a:r>
              <a:rPr lang="ar-EG" sz="3200" b="1">
                <a:latin typeface="Calibri" pitchFamily="34" charset="0"/>
              </a:rPr>
              <a:t>4</a:t>
            </a:r>
            <a:r>
              <a:rPr lang="ar-SA" sz="3200" b="1">
                <a:latin typeface="Calibri" pitchFamily="34" charset="0"/>
              </a:rPr>
              <a:t>)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7" name="Flowchart: Manual Input 6"/>
          <p:cNvSpPr/>
          <p:nvPr/>
        </p:nvSpPr>
        <p:spPr>
          <a:xfrm>
            <a:off x="1428750" y="2143125"/>
            <a:ext cx="6523038" cy="2797175"/>
          </a:xfrm>
          <a:prstGeom prst="flowChartManualInpu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750" y="2708920"/>
            <a:ext cx="6429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400" b="1" dirty="0">
                <a:solidFill>
                  <a:srgbClr val="800000"/>
                </a:solidFill>
                <a:latin typeface="Calibri" pitchFamily="34" charset="0"/>
              </a:rPr>
              <a:t>نختار من الألوان التالية ما يحقق التوافق اللوني في </a:t>
            </a:r>
            <a:r>
              <a:rPr lang="ar-SA" sz="4400" b="1" dirty="0" err="1">
                <a:solidFill>
                  <a:srgbClr val="800000"/>
                </a:solidFill>
                <a:latin typeface="Calibri" pitchFamily="34" charset="0"/>
              </a:rPr>
              <a:t>شكل </a:t>
            </a:r>
            <a:r>
              <a:rPr lang="ar-SA" sz="4400" b="1" dirty="0">
                <a:solidFill>
                  <a:srgbClr val="800000"/>
                </a:solidFill>
                <a:latin typeface="Calibri" pitchFamily="34" charset="0"/>
              </a:rPr>
              <a:t>(26</a:t>
            </a:r>
            <a:r>
              <a:rPr lang="ar-SA" sz="4400" b="1" dirty="0" smtClean="0">
                <a:solidFill>
                  <a:srgbClr val="800000"/>
                </a:solidFill>
                <a:latin typeface="Calibri" pitchFamily="34" charset="0"/>
              </a:rPr>
              <a:t>) </a:t>
            </a:r>
            <a:r>
              <a:rPr lang="ar-SA" sz="4400" b="1" dirty="0">
                <a:solidFill>
                  <a:srgbClr val="800000"/>
                </a:solidFill>
                <a:latin typeface="Calibri" pitchFamily="34" charset="0"/>
              </a:rPr>
              <a:t>والتضاد اللوني في </a:t>
            </a:r>
            <a:r>
              <a:rPr lang="ar-SA" sz="4400" b="1" dirty="0" err="1">
                <a:solidFill>
                  <a:srgbClr val="800000"/>
                </a:solidFill>
                <a:latin typeface="Calibri" pitchFamily="34" charset="0"/>
              </a:rPr>
              <a:t>شكل </a:t>
            </a:r>
            <a:r>
              <a:rPr lang="ar-SA" sz="4400" b="1" dirty="0">
                <a:solidFill>
                  <a:srgbClr val="800000"/>
                </a:solidFill>
                <a:latin typeface="Calibri" pitchFamily="34" charset="0"/>
              </a:rPr>
              <a:t>(27</a:t>
            </a:r>
            <a:r>
              <a:rPr lang="ar-SA" sz="4400" b="1" dirty="0" err="1">
                <a:solidFill>
                  <a:srgbClr val="800000"/>
                </a:solidFill>
                <a:latin typeface="Calibri" pitchFamily="34" charset="0"/>
              </a:rPr>
              <a:t>).</a:t>
            </a:r>
            <a:endParaRPr lang="en-US" sz="44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ختار من الألوان التالية ما يحق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ختار من الألوان التالية ما يحق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notaci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-242888"/>
            <a:ext cx="3563937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 rot="282697">
            <a:off x="6464300" y="628650"/>
            <a:ext cx="197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latin typeface="Calibri" pitchFamily="34" charset="0"/>
              </a:rPr>
              <a:t>نشاط (</a:t>
            </a:r>
            <a:r>
              <a:rPr lang="ar-EG" sz="3200" b="1">
                <a:latin typeface="Calibri" pitchFamily="34" charset="0"/>
              </a:rPr>
              <a:t>4</a:t>
            </a:r>
            <a:r>
              <a:rPr lang="ar-SA" sz="3200" b="1">
                <a:latin typeface="Calibri" pitchFamily="34" charset="0"/>
              </a:rPr>
              <a:t>)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1700213"/>
            <a:ext cx="69850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3284538"/>
            <a:ext cx="3019425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3284538"/>
            <a:ext cx="3019425" cy="229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008688" y="5876925"/>
            <a:ext cx="1947862" cy="865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6024563" y="6073775"/>
            <a:ext cx="18113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>
                <a:latin typeface="Calibri" pitchFamily="34" charset="0"/>
              </a:rPr>
              <a:t>شكل (26)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7150" y="5805488"/>
            <a:ext cx="1949450" cy="863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44613" y="6002338"/>
            <a:ext cx="181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>
                <a:latin typeface="Calibri" pitchFamily="34" charset="0"/>
              </a:rPr>
              <a:t>شكل (2</a:t>
            </a:r>
            <a:r>
              <a:rPr lang="ar-EG" sz="3200" b="1">
                <a:latin typeface="Calibri" pitchFamily="34" charset="0"/>
              </a:rPr>
              <a:t>7</a:t>
            </a:r>
            <a:r>
              <a:rPr lang="ar-SA" sz="3200" b="1">
                <a:latin typeface="Calibri" pitchFamily="34" charset="0"/>
              </a:rPr>
              <a:t>)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ata 4"/>
          <p:cNvSpPr/>
          <p:nvPr/>
        </p:nvSpPr>
        <p:spPr>
          <a:xfrm>
            <a:off x="1214438" y="2000250"/>
            <a:ext cx="6929437" cy="3373438"/>
          </a:xfrm>
          <a:prstGeom prst="flowChartInputOutpu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3125" y="2214563"/>
            <a:ext cx="49291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b="1" dirty="0">
                <a:solidFill>
                  <a:srgbClr val="002060"/>
                </a:solidFill>
                <a:latin typeface="Calibri" pitchFamily="34" charset="0"/>
              </a:rPr>
              <a:t>هو صفة نميز </a:t>
            </a:r>
            <a:r>
              <a:rPr lang="ar-SA" sz="4800" b="1" dirty="0" err="1">
                <a:solidFill>
                  <a:srgbClr val="002060"/>
                </a:solidFill>
                <a:latin typeface="Calibri" pitchFamily="34" charset="0"/>
              </a:rPr>
              <a:t>بها</a:t>
            </a:r>
            <a:r>
              <a:rPr lang="ar-SA" sz="4800" b="1" dirty="0">
                <a:solidFill>
                  <a:srgbClr val="002060"/>
                </a:solidFill>
                <a:latin typeface="Calibri" pitchFamily="34" charset="0"/>
              </a:rPr>
              <a:t> الأجسام بواسطة العين اعتمادًا على </a:t>
            </a:r>
            <a:r>
              <a:rPr lang="ar-SA" sz="4800" b="1" dirty="0" smtClean="0">
                <a:solidFill>
                  <a:srgbClr val="002060"/>
                </a:solidFill>
                <a:latin typeface="Calibri" pitchFamily="34" charset="0"/>
              </a:rPr>
              <a:t>الضوء</a:t>
            </a:r>
            <a:r>
              <a:rPr lang="ar-EG" sz="4800" b="1" dirty="0" err="1" smtClean="0">
                <a:solidFill>
                  <a:srgbClr val="002060"/>
                </a:solidFill>
                <a:latin typeface="Calibri" pitchFamily="34" charset="0"/>
              </a:rPr>
              <a:t>،</a:t>
            </a:r>
            <a:r>
              <a:rPr lang="ar-SA" sz="4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4800" b="1" dirty="0" err="1">
                <a:solidFill>
                  <a:srgbClr val="002060"/>
                </a:solidFill>
                <a:latin typeface="Calibri" pitchFamily="34" charset="0"/>
              </a:rPr>
              <a:t>شكل </a:t>
            </a:r>
            <a:r>
              <a:rPr lang="ar-SA" sz="4800" b="1" dirty="0">
                <a:solidFill>
                  <a:srgbClr val="002060"/>
                </a:solidFill>
                <a:latin typeface="Calibri" pitchFamily="34" charset="0"/>
              </a:rPr>
              <a:t>(16</a:t>
            </a:r>
            <a:r>
              <a:rPr lang="ar-SA" sz="4800" b="1" dirty="0" err="1">
                <a:solidFill>
                  <a:srgbClr val="002060"/>
                </a:solidFill>
                <a:latin typeface="Calibri" pitchFamily="34" charset="0"/>
              </a:rPr>
              <a:t>).</a:t>
            </a:r>
            <a:endParaRPr lang="en-US" sz="48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p_excl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هو صفة نميز بها الأجسام بواسط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هو صفة نميز بها الأجسام بواسط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49275"/>
            <a:ext cx="36718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1863" y="836613"/>
            <a:ext cx="244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مزج </a:t>
            </a:r>
            <a:r>
              <a:rPr lang="ar-SA" sz="3600" b="1" dirty="0" smtClean="0">
                <a:solidFill>
                  <a:srgbClr val="0000FF"/>
                </a:solidFill>
                <a:latin typeface="Calibri" pitchFamily="34" charset="0"/>
              </a:rPr>
              <a:t>الألوان</a:t>
            </a:r>
            <a:r>
              <a:rPr lang="ar-EG" sz="3600" b="1" dirty="0" err="1" smtClean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ar-EG" sz="36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Flowchart: Manual Input 5"/>
          <p:cNvSpPr/>
          <p:nvPr/>
        </p:nvSpPr>
        <p:spPr>
          <a:xfrm>
            <a:off x="1258888" y="2924175"/>
            <a:ext cx="6697662" cy="3168650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3350" y="3467100"/>
            <a:ext cx="64817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>
                <a:solidFill>
                  <a:srgbClr val="800000"/>
                </a:solidFill>
                <a:latin typeface="Calibri" pitchFamily="34" charset="0"/>
              </a:rPr>
              <a:t>مزج الألوان عملية سهلة للوصول إلى اللون الذي نريد، فمزج اللون الأصفر م</a:t>
            </a:r>
            <a:r>
              <a:rPr lang="ar-EG" sz="3200" b="1" dirty="0">
                <a:solidFill>
                  <a:srgbClr val="800000"/>
                </a:solidFill>
                <a:latin typeface="Calibri" pitchFamily="34" charset="0"/>
              </a:rPr>
              <a:t>ع</a:t>
            </a:r>
            <a:r>
              <a:rPr lang="ar-SA" sz="3200" b="1" dirty="0">
                <a:solidFill>
                  <a:srgbClr val="800000"/>
                </a:solidFill>
                <a:latin typeface="Calibri" pitchFamily="34" charset="0"/>
              </a:rPr>
              <a:t> اللون الأحمر ينتج عنه اللون </a:t>
            </a:r>
            <a:r>
              <a:rPr lang="ar-SA" sz="3200" b="1" dirty="0" smtClean="0">
                <a:solidFill>
                  <a:srgbClr val="800000"/>
                </a:solidFill>
                <a:latin typeface="Calibri" pitchFamily="34" charset="0"/>
              </a:rPr>
              <a:t>البرتقالي</a:t>
            </a:r>
            <a:r>
              <a:rPr lang="ar-EG" sz="3200" b="1" dirty="0" err="1" smtClean="0">
                <a:solidFill>
                  <a:srgbClr val="800000"/>
                </a:solidFill>
                <a:latin typeface="Calibri" pitchFamily="34" charset="0"/>
              </a:rPr>
              <a:t>،</a:t>
            </a:r>
            <a:r>
              <a:rPr lang="ar-SA" sz="32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ar-SA" sz="3200" b="1" dirty="0" err="1">
                <a:solidFill>
                  <a:srgbClr val="800000"/>
                </a:solidFill>
                <a:latin typeface="Calibri" pitchFamily="34" charset="0"/>
              </a:rPr>
              <a:t>شكل </a:t>
            </a:r>
            <a:r>
              <a:rPr lang="ar-SA" sz="3200" b="1" dirty="0">
                <a:solidFill>
                  <a:srgbClr val="800000"/>
                </a:solidFill>
                <a:latin typeface="Calibri" pitchFamily="34" charset="0"/>
              </a:rPr>
              <a:t>(28</a:t>
            </a:r>
            <a:r>
              <a:rPr lang="ar-SA" sz="3200" b="1" dirty="0" smtClean="0">
                <a:solidFill>
                  <a:srgbClr val="800000"/>
                </a:solidFill>
                <a:latin typeface="Calibri" pitchFamily="34" charset="0"/>
              </a:rPr>
              <a:t>) </a:t>
            </a:r>
            <a:r>
              <a:rPr lang="ar-SA" sz="3200" b="1" dirty="0">
                <a:solidFill>
                  <a:srgbClr val="800000"/>
                </a:solidFill>
                <a:latin typeface="Calibri" pitchFamily="34" charset="0"/>
              </a:rPr>
              <a:t>واللون الأحمر مع اللون الأزرق ينتج عنه اللون </a:t>
            </a:r>
            <a:r>
              <a:rPr lang="ar-SA" sz="3200" b="1" dirty="0" smtClean="0">
                <a:solidFill>
                  <a:srgbClr val="800000"/>
                </a:solidFill>
                <a:latin typeface="Calibri" pitchFamily="34" charset="0"/>
              </a:rPr>
              <a:t>البنفسجي</a:t>
            </a:r>
            <a:r>
              <a:rPr lang="ar-EG" sz="3200" b="1" dirty="0" err="1" smtClean="0">
                <a:solidFill>
                  <a:srgbClr val="800000"/>
                </a:solidFill>
                <a:latin typeface="Calibri" pitchFamily="34" charset="0"/>
              </a:rPr>
              <a:t>،</a:t>
            </a:r>
            <a:r>
              <a:rPr lang="ar-SA" sz="32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ar-SA" sz="3200" b="1" dirty="0" err="1">
                <a:solidFill>
                  <a:srgbClr val="800000"/>
                </a:solidFill>
                <a:latin typeface="Calibri" pitchFamily="34" charset="0"/>
              </a:rPr>
              <a:t>شكل </a:t>
            </a:r>
            <a:r>
              <a:rPr lang="ar-SA" sz="3200" b="1" dirty="0">
                <a:solidFill>
                  <a:srgbClr val="800000"/>
                </a:solidFill>
                <a:latin typeface="Calibri" pitchFamily="34" charset="0"/>
              </a:rPr>
              <a:t>(29) وهكذا بقية الألوان.</a:t>
            </a:r>
            <a:endParaRPr lang="en-US" sz="32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زج الأل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زج الأل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زج الألوان عملية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زج الألوان عملية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49275"/>
            <a:ext cx="36718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011863" y="836613"/>
            <a:ext cx="244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>
                <a:solidFill>
                  <a:srgbClr val="0000FF"/>
                </a:solidFill>
                <a:latin typeface="Calibri" pitchFamily="34" charset="0"/>
              </a:rPr>
              <a:t>مزج الألوان:</a:t>
            </a:r>
            <a:endParaRPr lang="ar-EG" sz="3600" b="1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0538" y="2205038"/>
            <a:ext cx="2840037" cy="2728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2190750"/>
            <a:ext cx="2798763" cy="2808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283200" y="5589588"/>
            <a:ext cx="3392488" cy="863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92725" y="5786438"/>
            <a:ext cx="3306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>
                <a:latin typeface="Calibri" pitchFamily="34" charset="0"/>
              </a:rPr>
              <a:t>شكل (28) مزج الألوان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188" y="5516563"/>
            <a:ext cx="3394075" cy="8651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9750" y="5713413"/>
            <a:ext cx="34401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>
                <a:latin typeface="Calibri" pitchFamily="34" charset="0"/>
              </a:rPr>
              <a:t>شكل (29) مزج الألوان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ransition>
    <p:zoom dir="in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8) مزج الأل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8) مزج الأل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28) مزج الأل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29 مزج الأل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29 مزج الأل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كل 29 مزج الأل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5435600" y="333375"/>
            <a:ext cx="3457575" cy="1150938"/>
          </a:xfrm>
          <a:prstGeom prst="flowChartMultidocumen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45138" y="509588"/>
            <a:ext cx="2843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b="1">
                <a:solidFill>
                  <a:srgbClr val="0000FF"/>
                </a:solidFill>
                <a:latin typeface="Calibri" pitchFamily="34" charset="0"/>
              </a:rPr>
              <a:t>نشاط (5)</a:t>
            </a:r>
            <a:endParaRPr lang="ar-EG" sz="4800" b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4" name="Picture 3" descr="dew-ic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549275"/>
            <a:ext cx="78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12" descr="August_Extra_Gift"/>
          <p:cNvSpPr>
            <a:spLocks noChangeArrowheads="1"/>
          </p:cNvSpPr>
          <p:nvPr/>
        </p:nvSpPr>
        <p:spPr bwMode="auto">
          <a:xfrm>
            <a:off x="811213" y="2924175"/>
            <a:ext cx="7361237" cy="2881313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571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57313" y="3500438"/>
            <a:ext cx="62817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rgbClr val="800000"/>
                </a:solidFill>
                <a:latin typeface="Calibri" pitchFamily="34" charset="0"/>
              </a:rPr>
              <a:t>رسم فنان إحدى لوحاته الفنية و</a:t>
            </a:r>
            <a:r>
              <a:rPr lang="ar-EG" sz="4000" b="1" dirty="0">
                <a:solidFill>
                  <a:srgbClr val="800000"/>
                </a:solidFill>
                <a:latin typeface="Calibri" pitchFamily="34" charset="0"/>
              </a:rPr>
              <a:t>أ</a:t>
            </a:r>
            <a:r>
              <a:rPr lang="ar-SA" sz="4000" b="1" dirty="0" err="1">
                <a:solidFill>
                  <a:srgbClr val="800000"/>
                </a:solidFill>
                <a:latin typeface="Calibri" pitchFamily="34" charset="0"/>
              </a:rPr>
              <a:t>حتاج</a:t>
            </a:r>
            <a:r>
              <a:rPr lang="ar-SA" sz="4000" b="1" dirty="0">
                <a:solidFill>
                  <a:srgbClr val="800000"/>
                </a:solidFill>
                <a:latin typeface="Calibri" pitchFamily="34" charset="0"/>
              </a:rPr>
              <a:t> إلى اللون الأخضر ولديه فقط الألوان الأساسية </a:t>
            </a:r>
            <a:r>
              <a:rPr lang="ar-EG" sz="4000" b="1" dirty="0" smtClean="0">
                <a:solidFill>
                  <a:srgbClr val="800000"/>
                </a:solidFill>
                <a:latin typeface="Calibri" pitchFamily="34" charset="0"/>
              </a:rPr>
              <a:t>ف</a:t>
            </a:r>
            <a:r>
              <a:rPr lang="ar-SA" sz="4000" b="1" dirty="0" smtClean="0">
                <a:solidFill>
                  <a:srgbClr val="800000"/>
                </a:solidFill>
                <a:latin typeface="Calibri" pitchFamily="34" charset="0"/>
              </a:rPr>
              <a:t>ماذا </a:t>
            </a:r>
            <a:r>
              <a:rPr lang="ar-SA" sz="4000" b="1" dirty="0">
                <a:solidFill>
                  <a:srgbClr val="800000"/>
                </a:solidFill>
                <a:latin typeface="Calibri" pitchFamily="34" charset="0"/>
              </a:rPr>
              <a:t>يفعل؟</a:t>
            </a:r>
            <a:endParaRPr lang="en-US" sz="40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سم فنان إحدى لوحاته الفنية وأحت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سم فنان إحدى لوحاته الفنية وأحت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5435600" y="333375"/>
            <a:ext cx="3457575" cy="1150938"/>
          </a:xfrm>
          <a:prstGeom prst="flowChartMultidocumen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5545138" y="509588"/>
            <a:ext cx="2843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b="1">
                <a:solidFill>
                  <a:srgbClr val="0000FF"/>
                </a:solidFill>
                <a:latin typeface="Calibri" pitchFamily="34" charset="0"/>
              </a:rPr>
              <a:t>نشاط (5)</a:t>
            </a:r>
            <a:endParaRPr lang="ar-EG" sz="4800" b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4820" name="Picture 3" descr="dew-ic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549275"/>
            <a:ext cx="78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مجموعة 5"/>
          <p:cNvGrpSpPr/>
          <p:nvPr/>
        </p:nvGrpSpPr>
        <p:grpSpPr>
          <a:xfrm>
            <a:off x="1714480" y="5286388"/>
            <a:ext cx="6357982" cy="1143008"/>
            <a:chOff x="500034" y="1714488"/>
            <a:chExt cx="7858180" cy="38576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موجة 6"/>
            <p:cNvSpPr/>
            <p:nvPr/>
          </p:nvSpPr>
          <p:spPr>
            <a:xfrm>
              <a:off x="500034" y="1714488"/>
              <a:ext cx="7858180" cy="3843358"/>
            </a:xfrm>
            <a:prstGeom prst="wav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مخطط انسيابي: بطاقة 7"/>
            <p:cNvSpPr/>
            <p:nvPr/>
          </p:nvSpPr>
          <p:spPr>
            <a:xfrm>
              <a:off x="857224" y="1714488"/>
              <a:ext cx="7215238" cy="3857652"/>
            </a:xfrm>
            <a:prstGeom prst="flowChartPunchedCard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46288" y="5500688"/>
            <a:ext cx="574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000" b="1">
                <a:solidFill>
                  <a:srgbClr val="800000"/>
                </a:solidFill>
              </a:rPr>
              <a:t>يخلط اللونان الأزرق والأصفر.</a:t>
            </a:r>
            <a:endParaRPr lang="en-US" sz="4000">
              <a:solidFill>
                <a:srgbClr val="800000"/>
              </a:solidFill>
            </a:endParaRPr>
          </a:p>
        </p:txBody>
      </p:sp>
      <p:sp>
        <p:nvSpPr>
          <p:cNvPr id="10" name="مخطط انسيابي: عرض 9"/>
          <p:cNvSpPr/>
          <p:nvPr/>
        </p:nvSpPr>
        <p:spPr>
          <a:xfrm>
            <a:off x="4143375" y="2143125"/>
            <a:ext cx="3500438" cy="2571750"/>
          </a:xfrm>
          <a:prstGeom prst="flowChartDisplay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dirty="0"/>
              <a:t>يصنع </a:t>
            </a:r>
          </a:p>
          <a:p>
            <a:pPr>
              <a:defRPr/>
            </a:pPr>
            <a:r>
              <a:rPr lang="ar-EG" sz="3600" b="1" dirty="0"/>
              <a:t>اللون هنا </a:t>
            </a:r>
          </a:p>
        </p:txBody>
      </p:sp>
      <p:sp>
        <p:nvSpPr>
          <p:cNvPr id="11" name="مخطط انسيابي: عرض 10"/>
          <p:cNvSpPr/>
          <p:nvPr/>
        </p:nvSpPr>
        <p:spPr>
          <a:xfrm flipH="1">
            <a:off x="1643063" y="2357438"/>
            <a:ext cx="3795712" cy="2571750"/>
          </a:xfrm>
          <a:prstGeom prst="flowChartDisplay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سداسي 11"/>
          <p:cNvSpPr/>
          <p:nvPr/>
        </p:nvSpPr>
        <p:spPr>
          <a:xfrm>
            <a:off x="3643313" y="2714625"/>
            <a:ext cx="1857375" cy="1785938"/>
          </a:xfrm>
          <a:prstGeom prst="hexagon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ransition>
    <p:split/>
    <p:sndAc>
      <p:stSnd>
        <p:snd r:embed="rId2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81 - misc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81 - misc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81 - misc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خلط اللونين الأزر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خلط اللونين الأزر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خلط اللونين الأزر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خلط اللونين الأزر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724025" y="333375"/>
            <a:ext cx="7240588" cy="1008063"/>
          </a:xfrm>
          <a:prstGeom prst="plaque">
            <a:avLst>
              <a:gd name="adj" fmla="val 46150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Plaque 2"/>
          <p:cNvSpPr/>
          <p:nvPr/>
        </p:nvSpPr>
        <p:spPr>
          <a:xfrm>
            <a:off x="2005013" y="404813"/>
            <a:ext cx="6757987" cy="1008062"/>
          </a:xfrm>
          <a:prstGeom prst="plaque">
            <a:avLst>
              <a:gd name="adj" fmla="val 46150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9975" y="574675"/>
            <a:ext cx="5991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800000"/>
                </a:solidFill>
                <a:latin typeface="Calibri" pitchFamily="34" charset="0"/>
              </a:rPr>
              <a:t>إبداع الفنان العالمي في استخدام </a:t>
            </a:r>
            <a:r>
              <a:rPr lang="ar-SA" sz="3600" b="1" dirty="0" smtClean="0">
                <a:solidFill>
                  <a:srgbClr val="800000"/>
                </a:solidFill>
                <a:latin typeface="Calibri" pitchFamily="34" charset="0"/>
              </a:rPr>
              <a:t>اللون</a:t>
            </a:r>
            <a:r>
              <a:rPr lang="ar-EG" sz="3600" b="1" dirty="0" err="1" smtClean="0">
                <a:solidFill>
                  <a:srgbClr val="800000"/>
                </a:solidFill>
                <a:latin typeface="Calibri" pitchFamily="34" charset="0"/>
              </a:rPr>
              <a:t>:</a:t>
            </a:r>
            <a:endParaRPr lang="en-US" sz="36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331913" y="3068638"/>
            <a:ext cx="6659562" cy="2592387"/>
          </a:xfrm>
          <a:prstGeom prst="snip2DiagRect">
            <a:avLst>
              <a:gd name="adj1" fmla="val 0"/>
              <a:gd name="adj2" fmla="val 12012"/>
            </a:avLst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66838" y="3573463"/>
            <a:ext cx="6553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itchFamily="34" charset="0"/>
              </a:rPr>
              <a:t>في اللوحة التالية أبدع الفنان الروسي واسلي </a:t>
            </a:r>
            <a:r>
              <a:rPr lang="ar-SA" sz="3200" b="1" dirty="0" err="1">
                <a:solidFill>
                  <a:schemeClr val="bg1"/>
                </a:solidFill>
                <a:latin typeface="Calibri" pitchFamily="34" charset="0"/>
              </a:rPr>
              <a:t>كاندينيسكي</a:t>
            </a:r>
            <a:r>
              <a:rPr lang="ar-SA" sz="3200" b="1" dirty="0">
                <a:solidFill>
                  <a:schemeClr val="bg1"/>
                </a:solidFill>
                <a:latin typeface="Calibri" pitchFamily="34" charset="0"/>
              </a:rPr>
              <a:t> في نقل خبراته عن </a:t>
            </a:r>
            <a:r>
              <a:rPr lang="ar-SA" sz="3200" b="1" dirty="0" smtClean="0">
                <a:solidFill>
                  <a:schemeClr val="bg1"/>
                </a:solidFill>
                <a:latin typeface="Calibri" pitchFamily="34" charset="0"/>
              </a:rPr>
              <a:t>اللون </a:t>
            </a:r>
            <a:r>
              <a:rPr lang="ar-SA" sz="3200" b="1" dirty="0">
                <a:solidFill>
                  <a:schemeClr val="bg1"/>
                </a:solidFill>
                <a:latin typeface="Calibri" pitchFamily="34" charset="0"/>
              </a:rPr>
              <a:t>وبعض العناصر التشكيلية </a:t>
            </a:r>
            <a:r>
              <a:rPr lang="ar-SA" sz="3200" b="1" dirty="0" smtClean="0">
                <a:solidFill>
                  <a:schemeClr val="bg1"/>
                </a:solidFill>
                <a:latin typeface="Calibri" pitchFamily="34" charset="0"/>
              </a:rPr>
              <a:t>للتصميم</a:t>
            </a:r>
            <a:r>
              <a:rPr lang="ar-EG" sz="3200" b="1" dirty="0" err="1" smtClean="0">
                <a:solidFill>
                  <a:schemeClr val="bg1"/>
                </a:solidFill>
                <a:latin typeface="Calibri" pitchFamily="34" charset="0"/>
              </a:rPr>
              <a:t>،</a:t>
            </a:r>
            <a:r>
              <a:rPr lang="ar-SA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ar-SA" sz="3200" b="1" dirty="0" err="1">
                <a:solidFill>
                  <a:schemeClr val="bg1"/>
                </a:solidFill>
                <a:latin typeface="Calibri" pitchFamily="34" charset="0"/>
              </a:rPr>
              <a:t>شكل </a:t>
            </a:r>
            <a:r>
              <a:rPr lang="ar-SA" sz="3200" b="1" dirty="0">
                <a:solidFill>
                  <a:schemeClr val="bg1"/>
                </a:solidFill>
                <a:latin typeface="Calibri" pitchFamily="34" charset="0"/>
              </a:rPr>
              <a:t>(30</a:t>
            </a:r>
            <a:r>
              <a:rPr lang="ar-SA" sz="3200" b="1" dirty="0" err="1">
                <a:solidFill>
                  <a:schemeClr val="bg1"/>
                </a:solidFill>
                <a:latin typeface="Calibri" pitchFamily="34" charset="0"/>
              </a:rPr>
              <a:t>).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بداع الفنان العالمي في استخدام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بداع الفنان العالمي في استخدام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بداع الفنان العالمي في استخدام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ي اللوحة التالية أبدع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ي اللوحة التالية أبدع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63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2339975" y="5334000"/>
            <a:ext cx="5040313" cy="1079500"/>
          </a:xfrm>
          <a:prstGeom prst="flowChartTerminator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7313" y="5383213"/>
            <a:ext cx="44656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3200" b="1" dirty="0" err="1">
                <a:solidFill>
                  <a:srgbClr val="C00000"/>
                </a:solidFill>
                <a:latin typeface="Calibri" pitchFamily="34" charset="0"/>
              </a:rPr>
              <a:t>شكل </a:t>
            </a:r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(30) لوحة للفنان واسلي </a:t>
            </a:r>
            <a:r>
              <a:rPr lang="ar-SA" sz="3200" b="1" dirty="0" err="1" smtClean="0">
                <a:solidFill>
                  <a:srgbClr val="C00000"/>
                </a:solidFill>
                <a:latin typeface="Calibri" pitchFamily="34" charset="0"/>
              </a:rPr>
              <a:t>كاندينيس</a:t>
            </a:r>
            <a:r>
              <a:rPr lang="ar-EG" sz="3200" b="1" dirty="0" smtClean="0">
                <a:solidFill>
                  <a:srgbClr val="C00000"/>
                </a:solidFill>
                <a:latin typeface="Calibri" pitchFamily="34" charset="0"/>
              </a:rPr>
              <a:t>ك</a:t>
            </a:r>
            <a:r>
              <a:rPr lang="ar-SA" sz="3200" b="1" dirty="0" smtClean="0">
                <a:solidFill>
                  <a:srgbClr val="C00000"/>
                </a:solidFill>
                <a:latin typeface="Calibri" pitchFamily="34" charset="0"/>
              </a:rPr>
              <a:t>ي</a:t>
            </a:r>
            <a:endParaRPr lang="en-US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260350"/>
            <a:ext cx="3933825" cy="475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30) لوحة للفنان واسلي كاندينيكس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30) لوحة للفنان واسلي كاندينيكس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30) لوحة للفنان واسلي كاندينيكس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38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5435600" y="333375"/>
            <a:ext cx="3457575" cy="1150938"/>
          </a:xfrm>
          <a:prstGeom prst="flowChartMultidocumen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45138" y="509588"/>
            <a:ext cx="2843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b="1">
                <a:solidFill>
                  <a:srgbClr val="0000FF"/>
                </a:solidFill>
                <a:latin typeface="Calibri" pitchFamily="34" charset="0"/>
              </a:rPr>
              <a:t>نشاط (</a:t>
            </a:r>
            <a:r>
              <a:rPr lang="ar-EG" sz="4800" b="1">
                <a:solidFill>
                  <a:srgbClr val="0000FF"/>
                </a:solidFill>
                <a:latin typeface="Calibri" pitchFamily="34" charset="0"/>
              </a:rPr>
              <a:t>6</a:t>
            </a:r>
            <a:r>
              <a:rPr lang="ar-SA" sz="4800" b="1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ar-EG" sz="4800" b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7892" name="Picture 3" descr="dew-ico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549275"/>
            <a:ext cx="78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12" descr="August_Extra_Gift"/>
          <p:cNvSpPr>
            <a:spLocks noChangeArrowheads="1"/>
          </p:cNvSpPr>
          <p:nvPr/>
        </p:nvSpPr>
        <p:spPr bwMode="auto">
          <a:xfrm>
            <a:off x="811213" y="2924175"/>
            <a:ext cx="7361237" cy="2881313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571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31913" y="3587750"/>
            <a:ext cx="6281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نرسم </a:t>
            </a:r>
            <a:r>
              <a:rPr lang="ar-EG" sz="3600" b="1" dirty="0" smtClean="0">
                <a:solidFill>
                  <a:srgbClr val="C00000"/>
                </a:solidFill>
                <a:latin typeface="Calibri" pitchFamily="34" charset="0"/>
              </a:rPr>
              <a:t>ال</a:t>
            </a:r>
            <a:r>
              <a:rPr lang="ar-SA" sz="3600" b="1" dirty="0" smtClean="0">
                <a:solidFill>
                  <a:srgbClr val="C00000"/>
                </a:solidFill>
                <a:latin typeface="Calibri" pitchFamily="34" charset="0"/>
              </a:rPr>
              <a:t>مساحات </a:t>
            </a:r>
            <a:r>
              <a:rPr lang="ar-EG" sz="3600" b="1" dirty="0" smtClean="0">
                <a:solidFill>
                  <a:srgbClr val="C00000"/>
                </a:solidFill>
                <a:latin typeface="Calibri" pitchFamily="34" charset="0"/>
              </a:rPr>
              <a:t>ال</a:t>
            </a:r>
            <a:r>
              <a:rPr lang="ar-SA" sz="3600" b="1" dirty="0" smtClean="0">
                <a:solidFill>
                  <a:srgbClr val="C00000"/>
                </a:solidFill>
                <a:latin typeface="Calibri" pitchFamily="34" charset="0"/>
              </a:rPr>
              <a:t>مختلفة </a:t>
            </a:r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ونلونها بألوان </a:t>
            </a:r>
            <a:r>
              <a:rPr lang="ar-SA" sz="3600" b="1" dirty="0" err="1">
                <a:solidFill>
                  <a:srgbClr val="C00000"/>
                </a:solidFill>
                <a:latin typeface="Calibri" pitchFamily="34" charset="0"/>
              </a:rPr>
              <a:t>الجواش</a:t>
            </a:r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 مستفيدين من درسنا عن </a:t>
            </a:r>
            <a:r>
              <a:rPr lang="ar-SA" sz="3600" b="1" dirty="0" smtClean="0">
                <a:solidFill>
                  <a:srgbClr val="C00000"/>
                </a:solidFill>
                <a:latin typeface="Calibri" pitchFamily="34" charset="0"/>
              </a:rPr>
              <a:t>اللون</a:t>
            </a:r>
            <a:r>
              <a:rPr lang="ar-EG" sz="3600" b="1" dirty="0" err="1" smtClean="0">
                <a:solidFill>
                  <a:srgbClr val="C00000"/>
                </a:solidFill>
                <a:latin typeface="Calibri" pitchFamily="34" charset="0"/>
              </a:rPr>
              <a:t>؟</a:t>
            </a:r>
            <a:endParaRPr lang="en-US" sz="3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3" name="SOUND99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شاط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شاط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نرسم مساحات مختلفة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نرسم المساحات المختل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571625" y="1357313"/>
            <a:ext cx="6489700" cy="350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916238" y="5157788"/>
            <a:ext cx="3276600" cy="79216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03538" y="5229225"/>
            <a:ext cx="3181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solidFill>
                  <a:srgbClr val="0000FF"/>
                </a:solidFill>
                <a:latin typeface="Calibri" pitchFamily="34" charset="0"/>
              </a:rPr>
              <a:t>شكل (16)</a:t>
            </a:r>
            <a:endParaRPr lang="en-US" sz="360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p_excl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ning_sign_12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0"/>
            <a:ext cx="32607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379608">
            <a:off x="6242050" y="500063"/>
            <a:ext cx="2219325" cy="95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398178">
            <a:off x="6018213" y="571500"/>
            <a:ext cx="2625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rgbClr val="800000"/>
                </a:solidFill>
                <a:latin typeface="Calibri" pitchFamily="34" charset="0"/>
              </a:rPr>
              <a:t>تاريخ </a:t>
            </a:r>
            <a:r>
              <a:rPr lang="ar-SA" sz="4000" b="1" dirty="0" smtClean="0">
                <a:solidFill>
                  <a:srgbClr val="800000"/>
                </a:solidFill>
                <a:latin typeface="Calibri" pitchFamily="34" charset="0"/>
              </a:rPr>
              <a:t>اللون</a:t>
            </a:r>
            <a:r>
              <a:rPr lang="ar-EG" sz="4000" b="1" dirty="0" err="1" smtClean="0">
                <a:solidFill>
                  <a:srgbClr val="800000"/>
                </a:solidFill>
                <a:latin typeface="Calibri" pitchFamily="34" charset="0"/>
              </a:rPr>
              <a:t>:</a:t>
            </a:r>
            <a:endParaRPr lang="en-US" sz="40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>
            <a:off x="684213" y="2428868"/>
            <a:ext cx="7559675" cy="3929090"/>
          </a:xfrm>
          <a:prstGeom prst="snip2DiagRect">
            <a:avLst/>
          </a:pr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10000" contras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7250" y="2571750"/>
            <a:ext cx="7143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rgbClr val="0000FF"/>
                </a:solidFill>
                <a:latin typeface="Calibri" pitchFamily="34" charset="0"/>
              </a:rPr>
              <a:t>اعتمد الفنان على اللون في لوحاته الفنية منذ الحضارات </a:t>
            </a:r>
            <a:r>
              <a:rPr lang="ar-SA" sz="4000" b="1" dirty="0" smtClean="0">
                <a:solidFill>
                  <a:srgbClr val="0000FF"/>
                </a:solidFill>
                <a:latin typeface="Calibri" pitchFamily="34" charset="0"/>
              </a:rPr>
              <a:t>القديمة</a:t>
            </a:r>
            <a:r>
              <a:rPr lang="ar-EG" sz="4000" b="1" dirty="0" err="1" smtClean="0">
                <a:solidFill>
                  <a:srgbClr val="0000FF"/>
                </a:solidFill>
                <a:latin typeface="Calibri" pitchFamily="34" charset="0"/>
              </a:rPr>
              <a:t>،</a:t>
            </a:r>
            <a:r>
              <a:rPr lang="ar-SA" sz="40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ar-SA" sz="4000" b="1" dirty="0">
                <a:solidFill>
                  <a:srgbClr val="0000FF"/>
                </a:solidFill>
                <a:latin typeface="Calibri" pitchFamily="34" charset="0"/>
              </a:rPr>
              <a:t>حيث لاحظ الألوان في الطبيعة </a:t>
            </a:r>
            <a:r>
              <a:rPr lang="ar-SA" sz="4000" b="1" dirty="0" smtClean="0">
                <a:solidFill>
                  <a:srgbClr val="0000FF"/>
                </a:solidFill>
                <a:latin typeface="Calibri" pitchFamily="34" charset="0"/>
              </a:rPr>
              <a:t>والكون </a:t>
            </a:r>
            <a:r>
              <a:rPr lang="ar-SA" sz="4000" b="1" dirty="0">
                <a:solidFill>
                  <a:srgbClr val="0000FF"/>
                </a:solidFill>
                <a:latin typeface="Calibri" pitchFamily="34" charset="0"/>
              </a:rPr>
              <a:t>وحاول صنع مثلها من بعض الأتربة والشمع والدهون النباتية و</a:t>
            </a: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ا</a:t>
            </a:r>
            <a:r>
              <a:rPr lang="ar-SA" sz="4000" b="1" dirty="0" smtClean="0">
                <a:solidFill>
                  <a:srgbClr val="0000FF"/>
                </a:solidFill>
                <a:latin typeface="Calibri" pitchFamily="34" charset="0"/>
              </a:rPr>
              <a:t>لحيوانية </a:t>
            </a:r>
            <a:r>
              <a:rPr lang="ar-SA" sz="4000" b="1" dirty="0">
                <a:solidFill>
                  <a:srgbClr val="0000FF"/>
                </a:solidFill>
                <a:latin typeface="Calibri" pitchFamily="34" charset="0"/>
              </a:rPr>
              <a:t>والتي تحتوي على عناصر لونية وأصباغ.</a:t>
            </a:r>
            <a:endParaRPr lang="en-US" sz="40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p_excl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اريخ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اريخ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اريخ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عتمد الفنان على اللون في لوحاته الفنية منذ الحضارات القدي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عتمد الفنان على اللون في لوحاته الفنية منذ الحضارات القدي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ning_sign_12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0"/>
            <a:ext cx="32607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379608">
            <a:off x="6242050" y="500063"/>
            <a:ext cx="2219325" cy="95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398178">
            <a:off x="6018213" y="571500"/>
            <a:ext cx="2625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rgbClr val="800000"/>
                </a:solidFill>
                <a:latin typeface="Calibri" pitchFamily="34" charset="0"/>
              </a:rPr>
              <a:t>أهمية </a:t>
            </a:r>
            <a:r>
              <a:rPr lang="ar-SA" sz="4000" b="1" dirty="0" smtClean="0">
                <a:solidFill>
                  <a:srgbClr val="800000"/>
                </a:solidFill>
                <a:latin typeface="Calibri" pitchFamily="34" charset="0"/>
              </a:rPr>
              <a:t>اللون</a:t>
            </a:r>
            <a:r>
              <a:rPr lang="ar-EG" sz="4000" b="1" dirty="0" err="1" smtClean="0">
                <a:solidFill>
                  <a:srgbClr val="800000"/>
                </a:solidFill>
                <a:latin typeface="Calibri" pitchFamily="34" charset="0"/>
              </a:rPr>
              <a:t>:</a:t>
            </a:r>
            <a:endParaRPr lang="en-US" sz="40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>
            <a:off x="684213" y="2565400"/>
            <a:ext cx="7559675" cy="3743325"/>
          </a:xfrm>
          <a:prstGeom prst="round2DiagRect">
            <a:avLst/>
          </a:pr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813" y="2714625"/>
            <a:ext cx="735806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400" b="1" dirty="0">
                <a:solidFill>
                  <a:srgbClr val="0000FF"/>
                </a:solidFill>
                <a:latin typeface="Calibri" pitchFamily="34" charset="0"/>
              </a:rPr>
              <a:t>يعتبر اللون من أهم العناصر التشكيلية </a:t>
            </a:r>
            <a:r>
              <a:rPr lang="ar-SA" sz="4400" b="1" dirty="0" smtClean="0">
                <a:solidFill>
                  <a:srgbClr val="0000FF"/>
                </a:solidFill>
                <a:latin typeface="Calibri" pitchFamily="34" charset="0"/>
              </a:rPr>
              <a:t>للتصميم </a:t>
            </a:r>
            <a:r>
              <a:rPr lang="ar-SA" sz="4400" b="1" dirty="0">
                <a:solidFill>
                  <a:srgbClr val="0000FF"/>
                </a:solidFill>
                <a:latin typeface="Calibri" pitchFamily="34" charset="0"/>
              </a:rPr>
              <a:t>حيث أن أي عنصر من هذه العناصر يجب أن يكون له لونًا سواءً كان هذا اللون من الألوان الأساسية أو الفرعية أو لون </a:t>
            </a:r>
            <a:r>
              <a:rPr lang="ar-SA" sz="4400" b="1" dirty="0" smtClean="0">
                <a:solidFill>
                  <a:srgbClr val="0000FF"/>
                </a:solidFill>
                <a:latin typeface="Calibri" pitchFamily="34" charset="0"/>
              </a:rPr>
              <a:t>محايد</a:t>
            </a:r>
            <a:r>
              <a:rPr lang="ar-EG" sz="4400" b="1" dirty="0" err="1" smtClean="0">
                <a:solidFill>
                  <a:srgbClr val="0000FF"/>
                </a:solidFill>
                <a:latin typeface="Calibri" pitchFamily="34" charset="0"/>
              </a:rPr>
              <a:t>،</a:t>
            </a:r>
            <a:r>
              <a:rPr lang="ar-SA" sz="44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ar-SA" sz="4400" b="1" dirty="0" err="1">
                <a:solidFill>
                  <a:srgbClr val="0000FF"/>
                </a:solidFill>
                <a:latin typeface="Calibri" pitchFamily="34" charset="0"/>
              </a:rPr>
              <a:t>شكل </a:t>
            </a:r>
            <a:r>
              <a:rPr lang="ar-SA" sz="4400" b="1" dirty="0">
                <a:solidFill>
                  <a:srgbClr val="0000FF"/>
                </a:solidFill>
                <a:latin typeface="Calibri" pitchFamily="34" charset="0"/>
              </a:rPr>
              <a:t>(17</a:t>
            </a:r>
            <a:r>
              <a:rPr lang="ar-SA" sz="4400" b="1" dirty="0" err="1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ar-EG" sz="4400" b="1" dirty="0" err="1" smtClean="0">
                <a:solidFill>
                  <a:srgbClr val="0000FF"/>
                </a:solidFill>
                <a:latin typeface="Calibri" pitchFamily="34" charset="0"/>
              </a:rPr>
              <a:t>.</a:t>
            </a:r>
            <a:endParaRPr lang="en-US" sz="44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p_excl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همية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همية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همية الل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عتبر اللون من أهم العناصر التشكي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عتبر اللون من أهم العناصر التشكي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lightning_sign_12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0"/>
            <a:ext cx="32607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379608">
            <a:off x="6242050" y="500063"/>
            <a:ext cx="2219325" cy="95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 rot="398178">
            <a:off x="6018213" y="571500"/>
            <a:ext cx="2625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rgbClr val="800000"/>
                </a:solidFill>
                <a:latin typeface="Calibri" pitchFamily="34" charset="0"/>
              </a:rPr>
              <a:t>أهمية </a:t>
            </a:r>
            <a:r>
              <a:rPr lang="ar-SA" sz="4000" b="1" dirty="0" smtClean="0">
                <a:solidFill>
                  <a:srgbClr val="800000"/>
                </a:solidFill>
                <a:latin typeface="Calibri" pitchFamily="34" charset="0"/>
              </a:rPr>
              <a:t>اللون</a:t>
            </a:r>
            <a:r>
              <a:rPr lang="ar-EG" sz="4000" b="1" dirty="0" err="1" smtClean="0">
                <a:solidFill>
                  <a:srgbClr val="800000"/>
                </a:solidFill>
                <a:latin typeface="Calibri" pitchFamily="34" charset="0"/>
              </a:rPr>
              <a:t>:</a:t>
            </a:r>
            <a:endParaRPr lang="en-US" sz="40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03475" y="5589588"/>
            <a:ext cx="4005263" cy="79216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24075" y="5661025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>
                <a:latin typeface="Calibri" pitchFamily="34" charset="0"/>
              </a:rPr>
              <a:t>شكل (17) الدائرة اللونية</a:t>
            </a:r>
            <a:endParaRPr lang="en-US" sz="360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5" y="1785938"/>
            <a:ext cx="4629150" cy="3579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  <p:sndAc>
      <p:stSnd>
        <p:snd r:embed="rId2" name="cp_excl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17) الدائرة اللو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17) الدائرة اللو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كل (17) الدائرة اللو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itor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888" y="0"/>
            <a:ext cx="34147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rot="-10545812" flipH="1" flipV="1">
            <a:off x="6572250" y="304800"/>
            <a:ext cx="2300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3600" b="1">
                <a:solidFill>
                  <a:srgbClr val="0000FF"/>
                </a:solidFill>
                <a:latin typeface="Calibri" pitchFamily="34" charset="0"/>
              </a:rPr>
              <a:t>نشاط (1)</a:t>
            </a:r>
            <a:endParaRPr lang="ar-SA" sz="4000">
              <a:solidFill>
                <a:srgbClr val="0000FF"/>
              </a:solidFill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642910" y="332656"/>
            <a:ext cx="5404746" cy="1368152"/>
          </a:xfrm>
          <a:prstGeom prst="teardrop">
            <a:avLst>
              <a:gd name="adj" fmla="val 89732"/>
            </a:avLst>
          </a:prstGeom>
          <a:blipFill>
            <a:blip r:embed="rId14" cstate="print">
              <a:lum contrast="40000"/>
            </a:blip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24075" y="428625"/>
            <a:ext cx="4076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3600" b="1" dirty="0">
                <a:solidFill>
                  <a:srgbClr val="800000"/>
                </a:solidFill>
                <a:latin typeface="Calibri" pitchFamily="34" charset="0"/>
              </a:rPr>
              <a:t>من خلال الدائرة اللونية لنتذكر معًا </a:t>
            </a:r>
            <a:r>
              <a:rPr lang="ar-SA" sz="3600" b="1" dirty="0" smtClean="0">
                <a:solidFill>
                  <a:srgbClr val="800000"/>
                </a:solidFill>
                <a:latin typeface="Calibri" pitchFamily="34" charset="0"/>
              </a:rPr>
              <a:t>بالتلوين</a:t>
            </a:r>
            <a:r>
              <a:rPr lang="ar-EG" sz="3600" b="1" dirty="0" err="1" smtClean="0">
                <a:solidFill>
                  <a:srgbClr val="800000"/>
                </a:solidFill>
                <a:latin typeface="Calibri" pitchFamily="34" charset="0"/>
              </a:rPr>
              <a:t>:</a:t>
            </a:r>
            <a:endParaRPr lang="en-US" sz="36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95288" y="2781300"/>
            <a:ext cx="8208962" cy="3024188"/>
          </a:xfrm>
          <a:prstGeom prst="hexagon">
            <a:avLst>
              <a:gd name="adj" fmla="val 15347"/>
              <a:gd name="vf" fmla="val 115470"/>
            </a:avLst>
          </a:prstGeom>
          <a:blipFill>
            <a:blip r:embed="rId15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00563" y="3429000"/>
            <a:ext cx="3311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>
                <a:latin typeface="Calibri" pitchFamily="34" charset="0"/>
              </a:rPr>
              <a:t>1- الألوان الحارة هي: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48038" y="3573463"/>
            <a:ext cx="1079500" cy="5762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79613" y="3573463"/>
            <a:ext cx="1079500" cy="5762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1188" y="3573463"/>
            <a:ext cx="1081087" cy="5762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0" y="4645025"/>
            <a:ext cx="3313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>
                <a:latin typeface="Calibri" pitchFamily="34" charset="0"/>
              </a:rPr>
              <a:t>2- الألوان الباردة هي: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2500" y="4868863"/>
            <a:ext cx="1079500" cy="5762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24075" y="4868863"/>
            <a:ext cx="1079500" cy="5762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5650" y="4868863"/>
            <a:ext cx="1079500" cy="5762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/>
    <p:sndAc>
      <p:stSnd>
        <p:snd r:embed="rId2" name="cached_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ن خلال الدائرة اللونية لنتذك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ن خلال الدائرة اللونية لنتذك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ألوان الحارة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ألوان الحارة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ألوان الحارة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ألوان الحارة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ألوان الحارة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أحم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برتقال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أصف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ألوان الباردة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ألوان الباردة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ألوان الباردة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ألوان الباردة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الأزرا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الأخض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أرجوا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onitor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8" y="0"/>
            <a:ext cx="34147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 rot="-10545812" flipH="1" flipV="1">
            <a:off x="6572250" y="304800"/>
            <a:ext cx="2300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3600" b="1">
                <a:solidFill>
                  <a:srgbClr val="0000FF"/>
                </a:solidFill>
                <a:latin typeface="Calibri" pitchFamily="34" charset="0"/>
              </a:rPr>
              <a:t>نشاط (1)</a:t>
            </a:r>
            <a:endParaRPr lang="ar-SA" sz="4000">
              <a:solidFill>
                <a:srgbClr val="0000FF"/>
              </a:solidFill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683568" y="332656"/>
            <a:ext cx="5364088" cy="1368152"/>
          </a:xfrm>
          <a:prstGeom prst="teardrop">
            <a:avLst>
              <a:gd name="adj" fmla="val 89732"/>
            </a:avLst>
          </a:prstGeom>
          <a:blipFill>
            <a:blip r:embed="rId12" cstate="print">
              <a:lum contrast="40000"/>
            </a:blip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2124075" y="428625"/>
            <a:ext cx="4076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3600" b="1" dirty="0">
                <a:solidFill>
                  <a:srgbClr val="800000"/>
                </a:solidFill>
                <a:latin typeface="Calibri" pitchFamily="34" charset="0"/>
              </a:rPr>
              <a:t>من خلال الدائرة اللونية لنتذكر معًا </a:t>
            </a:r>
            <a:r>
              <a:rPr lang="ar-SA" sz="3600" b="1" dirty="0" smtClean="0">
                <a:solidFill>
                  <a:srgbClr val="800000"/>
                </a:solidFill>
                <a:latin typeface="Calibri" pitchFamily="34" charset="0"/>
              </a:rPr>
              <a:t>بالتلوين</a:t>
            </a:r>
            <a:r>
              <a:rPr lang="ar-EG" sz="3600" b="1" dirty="0" err="1" smtClean="0">
                <a:solidFill>
                  <a:srgbClr val="800000"/>
                </a:solidFill>
                <a:latin typeface="Calibri" pitchFamily="34" charset="0"/>
              </a:rPr>
              <a:t>:</a:t>
            </a:r>
            <a:endParaRPr lang="en-US" sz="36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95288" y="2924175"/>
            <a:ext cx="8208962" cy="2376488"/>
          </a:xfrm>
          <a:prstGeom prst="hexagon">
            <a:avLst>
              <a:gd name="adj" fmla="val 15347"/>
              <a:gd name="vf" fmla="val 115470"/>
            </a:avLst>
          </a:prstGeom>
          <a:blipFill>
            <a:blip r:embed="rId13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19700" y="3779838"/>
            <a:ext cx="33131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>
                <a:latin typeface="Calibri" pitchFamily="34" charset="0"/>
              </a:rPr>
              <a:t>3- ألوان الطيف هي: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4588" y="3933825"/>
            <a:ext cx="503237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56100" y="3933825"/>
            <a:ext cx="503238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35375" y="3933825"/>
            <a:ext cx="504825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09900" y="3933825"/>
            <a:ext cx="503238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11413" y="3933825"/>
            <a:ext cx="504825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92275" y="3933825"/>
            <a:ext cx="503238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42988" y="3933825"/>
            <a:ext cx="504825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/>
    <p:sndAc>
      <p:stSnd>
        <p:snd r:embed="rId2" name="cached_p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لوان الطيف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لوان الطيف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لوان الطيف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لوان الطيف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لوان الطيف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لوان الطيف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لوان الطيف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لوان الطيف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لوان الطيف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احم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اصف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برتقال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نيل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أزر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اخض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البنغسج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691</Words>
  <Application>Microsoft Office PowerPoint</Application>
  <PresentationFormat>‫הצגה על המסך (4:3)</PresentationFormat>
  <Paragraphs>83</Paragraphs>
  <Slides>36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1" baseType="lpstr">
      <vt:lpstr>Arial</vt:lpstr>
      <vt:lpstr>Arial Unicode MS</vt:lpstr>
      <vt:lpstr>Calibri</vt:lpstr>
      <vt:lpstr>Times New Roman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تربية فنية - الصف الثالث الابتدائي - الفصل الدراسي الثاني</dc:title>
  <dc:subject>2- الموضوع الثاني - علاقات لونية</dc:subject>
  <dc:creator>أ/ بندر الحازمي</dc:creator>
  <cp:keywords>حقيبة إنجاز المعلم والمعلمة</cp:keywords>
  <cp:lastModifiedBy>HP</cp:lastModifiedBy>
  <cp:revision>94</cp:revision>
  <dcterms:created xsi:type="dcterms:W3CDTF">2011-08-04T21:09:37Z</dcterms:created>
  <dcterms:modified xsi:type="dcterms:W3CDTF">2020-04-01T16:09:29Z</dcterms:modified>
</cp:coreProperties>
</file>